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81" r:id="rId2"/>
    <p:sldId id="258" r:id="rId3"/>
    <p:sldId id="259" r:id="rId4"/>
    <p:sldId id="283" r:id="rId5"/>
    <p:sldId id="285" r:id="rId6"/>
    <p:sldId id="284" r:id="rId7"/>
    <p:sldId id="264" r:id="rId8"/>
    <p:sldId id="288" r:id="rId9"/>
    <p:sldId id="289" r:id="rId10"/>
    <p:sldId id="287" r:id="rId11"/>
    <p:sldId id="291" r:id="rId12"/>
    <p:sldId id="290" r:id="rId13"/>
    <p:sldId id="292" r:id="rId14"/>
    <p:sldId id="293" r:id="rId15"/>
    <p:sldId id="294" r:id="rId16"/>
    <p:sldId id="296" r:id="rId17"/>
    <p:sldId id="295" r:id="rId18"/>
    <p:sldId id="297" r:id="rId19"/>
    <p:sldId id="299" r:id="rId20"/>
    <p:sldId id="298" r:id="rId21"/>
    <p:sldId id="300" r:id="rId22"/>
    <p:sldId id="301" r:id="rId23"/>
    <p:sldId id="302" r:id="rId24"/>
    <p:sldId id="303" r:id="rId25"/>
    <p:sldId id="305" r:id="rId26"/>
    <p:sldId id="304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8" r:id="rId39"/>
    <p:sldId id="317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8" r:id="rId49"/>
    <p:sldId id="329" r:id="rId50"/>
    <p:sldId id="327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40" r:id="rId61"/>
    <p:sldId id="339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265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280" r:id="rId82"/>
  </p:sldIdLst>
  <p:sldSz cx="11880850" cy="6840538"/>
  <p:notesSz cx="6858000" cy="9144000"/>
  <p:defaultTextStyle>
    <a:defPPr>
      <a:defRPr lang="zh-CN"/>
    </a:defPPr>
    <a:lvl1pPr marL="0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49222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98444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47665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96886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46109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95330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144553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93775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-1404" y="-498"/>
      </p:cViewPr>
      <p:guideLst>
        <p:guide orient="horz" pos="2155"/>
        <p:guide pos="37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D8B84-428C-4BAB-81AF-AD466D46B46B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685800"/>
            <a:ext cx="5953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36483-DEEA-4989-99D9-D355ACCF1A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23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28000">
              <a:schemeClr val="accent1">
                <a:lumMod val="5000"/>
                <a:lumOff val="95000"/>
              </a:schemeClr>
            </a:gs>
            <a:gs pos="85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106" y="1119506"/>
            <a:ext cx="8910639" cy="2381521"/>
          </a:xfrm>
          <a:prstGeom prst="rect">
            <a:avLst/>
          </a:prstGeom>
        </p:spPr>
        <p:txBody>
          <a:bodyPr lIns="119792" tIns="59896" rIns="119792" bIns="59896" anchor="b"/>
          <a:lstStyle>
            <a:lvl1pPr algn="ctr">
              <a:defRPr sz="59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106" y="3592867"/>
            <a:ext cx="8910639" cy="1651546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 algn="ctr">
              <a:buNone/>
              <a:defRPr sz="2300"/>
            </a:lvl1pPr>
            <a:lvl2pPr marL="449222" indent="0" algn="ctr">
              <a:buNone/>
              <a:defRPr sz="2000"/>
            </a:lvl2pPr>
            <a:lvl3pPr marL="898444" indent="0" algn="ctr">
              <a:buNone/>
              <a:defRPr sz="1700"/>
            </a:lvl3pPr>
            <a:lvl4pPr marL="1347665" indent="0" algn="ctr">
              <a:buNone/>
              <a:defRPr sz="1600"/>
            </a:lvl4pPr>
            <a:lvl5pPr marL="1796886" indent="0" algn="ctr">
              <a:buNone/>
              <a:defRPr sz="1600"/>
            </a:lvl5pPr>
            <a:lvl6pPr marL="2246109" indent="0" algn="ctr">
              <a:buNone/>
              <a:defRPr sz="1600"/>
            </a:lvl6pPr>
            <a:lvl7pPr marL="2695330" indent="0" algn="ctr">
              <a:buNone/>
              <a:defRPr sz="1600"/>
            </a:lvl7pPr>
            <a:lvl8pPr marL="3144553" indent="0" algn="ctr">
              <a:buNone/>
              <a:defRPr sz="1600"/>
            </a:lvl8pPr>
            <a:lvl9pPr marL="3593775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16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809" y="1820978"/>
            <a:ext cx="10247234" cy="4340259"/>
          </a:xfrm>
          <a:prstGeom prst="rect">
            <a:avLst/>
          </a:prstGeom>
        </p:spPr>
        <p:txBody>
          <a:bodyPr vert="eaVert"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84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2233" y="364198"/>
            <a:ext cx="2561808" cy="5797040"/>
          </a:xfrm>
          <a:prstGeom prst="rect">
            <a:avLst/>
          </a:prstGeom>
        </p:spPr>
        <p:txBody>
          <a:bodyPr vert="eaVert"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810" y="364198"/>
            <a:ext cx="7536914" cy="5797040"/>
          </a:xfrm>
          <a:prstGeom prst="rect">
            <a:avLst/>
          </a:prstGeom>
        </p:spPr>
        <p:txBody>
          <a:bodyPr vert="eaVert"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4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09" y="1820978"/>
            <a:ext cx="10247234" cy="4340259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90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621" y="1705387"/>
            <a:ext cx="10247234" cy="2845474"/>
          </a:xfrm>
          <a:prstGeom prst="rect">
            <a:avLst/>
          </a:prstGeom>
        </p:spPr>
        <p:txBody>
          <a:bodyPr lIns="119792" tIns="59896" rIns="119792" bIns="59896" anchor="b"/>
          <a:lstStyle>
            <a:lvl1pPr>
              <a:defRPr sz="59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621" y="4577779"/>
            <a:ext cx="10247234" cy="1496366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4922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844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476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6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61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953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445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937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80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809" y="1820978"/>
            <a:ext cx="5049361" cy="4340259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4680" y="1820978"/>
            <a:ext cx="5049361" cy="4340259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93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57" y="1676882"/>
            <a:ext cx="5026156" cy="821815"/>
          </a:xfrm>
          <a:prstGeom prst="rect">
            <a:avLst/>
          </a:prstGeom>
        </p:spPr>
        <p:txBody>
          <a:bodyPr lIns="119792" tIns="59896" rIns="119792" bIns="59896" anchor="b"/>
          <a:lstStyle>
            <a:lvl1pPr marL="0" indent="0">
              <a:buNone/>
              <a:defRPr sz="2300" b="1"/>
            </a:lvl1pPr>
            <a:lvl2pPr marL="449222" indent="0">
              <a:buNone/>
              <a:defRPr sz="2000" b="1"/>
            </a:lvl2pPr>
            <a:lvl3pPr marL="898444" indent="0">
              <a:buNone/>
              <a:defRPr sz="1700" b="1"/>
            </a:lvl3pPr>
            <a:lvl4pPr marL="1347665" indent="0">
              <a:buNone/>
              <a:defRPr sz="1600" b="1"/>
            </a:lvl4pPr>
            <a:lvl5pPr marL="1796886" indent="0">
              <a:buNone/>
              <a:defRPr sz="1600" b="1"/>
            </a:lvl5pPr>
            <a:lvl6pPr marL="2246109" indent="0">
              <a:buNone/>
              <a:defRPr sz="1600" b="1"/>
            </a:lvl6pPr>
            <a:lvl7pPr marL="2695330" indent="0">
              <a:buNone/>
              <a:defRPr sz="1600" b="1"/>
            </a:lvl7pPr>
            <a:lvl8pPr marL="3144553" indent="0">
              <a:buNone/>
              <a:defRPr sz="1600" b="1"/>
            </a:lvl8pPr>
            <a:lvl9pPr marL="359377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57" y="2498698"/>
            <a:ext cx="5026156" cy="3675206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4681" y="1676882"/>
            <a:ext cx="5050909" cy="821815"/>
          </a:xfrm>
          <a:prstGeom prst="rect">
            <a:avLst/>
          </a:prstGeom>
        </p:spPr>
        <p:txBody>
          <a:bodyPr lIns="119792" tIns="59896" rIns="119792" bIns="59896" anchor="b"/>
          <a:lstStyle>
            <a:lvl1pPr marL="0" indent="0">
              <a:buNone/>
              <a:defRPr sz="2300" b="1"/>
            </a:lvl1pPr>
            <a:lvl2pPr marL="449222" indent="0">
              <a:buNone/>
              <a:defRPr sz="2000" b="1"/>
            </a:lvl2pPr>
            <a:lvl3pPr marL="898444" indent="0">
              <a:buNone/>
              <a:defRPr sz="1700" b="1"/>
            </a:lvl3pPr>
            <a:lvl4pPr marL="1347665" indent="0">
              <a:buNone/>
              <a:defRPr sz="1600" b="1"/>
            </a:lvl4pPr>
            <a:lvl5pPr marL="1796886" indent="0">
              <a:buNone/>
              <a:defRPr sz="1600" b="1"/>
            </a:lvl5pPr>
            <a:lvl6pPr marL="2246109" indent="0">
              <a:buNone/>
              <a:defRPr sz="1600" b="1"/>
            </a:lvl6pPr>
            <a:lvl7pPr marL="2695330" indent="0">
              <a:buNone/>
              <a:defRPr sz="1600" b="1"/>
            </a:lvl7pPr>
            <a:lvl8pPr marL="3144553" indent="0">
              <a:buNone/>
              <a:defRPr sz="1600" b="1"/>
            </a:lvl8pPr>
            <a:lvl9pPr marL="359377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4681" y="2498698"/>
            <a:ext cx="5050909" cy="3675206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86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34590" y="147261"/>
            <a:ext cx="10623150" cy="460786"/>
            <a:chOff x="138112" y="147638"/>
            <a:chExt cx="10901363" cy="461962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38112" y="147638"/>
              <a:ext cx="354093" cy="461962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rgbClr val="C40001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82680" y="600075"/>
              <a:ext cx="10556795" cy="0"/>
            </a:xfrm>
            <a:prstGeom prst="line">
              <a:avLst/>
            </a:prstGeom>
            <a:ln w="28575">
              <a:solidFill>
                <a:srgbClr val="C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 userDrawn="1"/>
        </p:nvGrpSpPr>
        <p:grpSpPr>
          <a:xfrm>
            <a:off x="10972849" y="0"/>
            <a:ext cx="860465" cy="933721"/>
            <a:chOff x="988368" y="0"/>
            <a:chExt cx="883000" cy="936104"/>
          </a:xfrm>
        </p:grpSpPr>
        <p:sp>
          <p:nvSpPr>
            <p:cNvPr id="10" name="矩形 7"/>
            <p:cNvSpPr/>
            <p:nvPr/>
          </p:nvSpPr>
          <p:spPr>
            <a:xfrm>
              <a:off x="988368" y="0"/>
              <a:ext cx="720080" cy="936104"/>
            </a:xfrm>
            <a:custGeom>
              <a:avLst/>
              <a:gdLst/>
              <a:ahLst/>
              <a:cxnLst/>
              <a:rect l="l" t="t" r="r" b="b"/>
              <a:pathLst>
                <a:path w="720080" h="936104">
                  <a:moveTo>
                    <a:pt x="0" y="0"/>
                  </a:moveTo>
                  <a:lnTo>
                    <a:pt x="720080" y="0"/>
                  </a:lnTo>
                  <a:lnTo>
                    <a:pt x="720080" y="576064"/>
                  </a:lnTo>
                  <a:cubicBezTo>
                    <a:pt x="720080" y="774909"/>
                    <a:pt x="558885" y="936104"/>
                    <a:pt x="360040" y="936104"/>
                  </a:cubicBezTo>
                  <a:cubicBezTo>
                    <a:pt x="161195" y="936104"/>
                    <a:pt x="0" y="774909"/>
                    <a:pt x="0" y="5760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11" name="文本框 8"/>
            <p:cNvSpPr txBox="1"/>
            <p:nvPr/>
          </p:nvSpPr>
          <p:spPr>
            <a:xfrm>
              <a:off x="988368" y="267495"/>
              <a:ext cx="883000" cy="33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LOGO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04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6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456036"/>
            <a:ext cx="3831884" cy="1596126"/>
          </a:xfrm>
          <a:prstGeom prst="rect">
            <a:avLst/>
          </a:prstGeom>
        </p:spPr>
        <p:txBody>
          <a:bodyPr lIns="119792" tIns="59896" rIns="119792" bIns="59896" anchor="b"/>
          <a:lstStyle>
            <a:lvl1pPr>
              <a:defRPr sz="31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910" y="984913"/>
            <a:ext cx="6014681" cy="4861216"/>
          </a:xfrm>
          <a:prstGeom prst="rect">
            <a:avLst/>
          </a:prstGeom>
        </p:spPr>
        <p:txBody>
          <a:bodyPr lIns="119792" tIns="59896" rIns="119792" bIns="59896"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56" y="2052163"/>
            <a:ext cx="3831884" cy="3801883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>
              <a:buNone/>
              <a:defRPr sz="1600"/>
            </a:lvl1pPr>
            <a:lvl2pPr marL="449222" indent="0">
              <a:buNone/>
              <a:defRPr sz="1400"/>
            </a:lvl2pPr>
            <a:lvl3pPr marL="898444" indent="0">
              <a:buNone/>
              <a:defRPr sz="1300"/>
            </a:lvl3pPr>
            <a:lvl4pPr marL="1347665" indent="0">
              <a:buNone/>
              <a:defRPr sz="1000"/>
            </a:lvl4pPr>
            <a:lvl5pPr marL="1796886" indent="0">
              <a:buNone/>
              <a:defRPr sz="1000"/>
            </a:lvl5pPr>
            <a:lvl6pPr marL="2246109" indent="0">
              <a:buNone/>
              <a:defRPr sz="1000"/>
            </a:lvl6pPr>
            <a:lvl7pPr marL="2695330" indent="0">
              <a:buNone/>
              <a:defRPr sz="1000"/>
            </a:lvl7pPr>
            <a:lvl8pPr marL="3144553" indent="0">
              <a:buNone/>
              <a:defRPr sz="1000"/>
            </a:lvl8pPr>
            <a:lvl9pPr marL="359377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19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456036"/>
            <a:ext cx="3831884" cy="1596126"/>
          </a:xfrm>
          <a:prstGeom prst="rect">
            <a:avLst/>
          </a:prstGeom>
        </p:spPr>
        <p:txBody>
          <a:bodyPr lIns="119792" tIns="59896" rIns="119792" bIns="59896" anchor="b"/>
          <a:lstStyle>
            <a:lvl1pPr>
              <a:defRPr sz="31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910" y="984913"/>
            <a:ext cx="6014681" cy="4861216"/>
          </a:xfrm>
          <a:prstGeom prst="rect">
            <a:avLst/>
          </a:prstGeom>
        </p:spPr>
        <p:txBody>
          <a:bodyPr lIns="119792" tIns="59896" rIns="119792" bIns="59896" anchor="t"/>
          <a:lstStyle>
            <a:lvl1pPr marL="0" indent="0">
              <a:buNone/>
              <a:defRPr sz="3100"/>
            </a:lvl1pPr>
            <a:lvl2pPr marL="449222" indent="0">
              <a:buNone/>
              <a:defRPr sz="2800"/>
            </a:lvl2pPr>
            <a:lvl3pPr marL="898444" indent="0">
              <a:buNone/>
              <a:defRPr sz="2300"/>
            </a:lvl3pPr>
            <a:lvl4pPr marL="1347665" indent="0">
              <a:buNone/>
              <a:defRPr sz="2000"/>
            </a:lvl4pPr>
            <a:lvl5pPr marL="1796886" indent="0">
              <a:buNone/>
              <a:defRPr sz="2000"/>
            </a:lvl5pPr>
            <a:lvl6pPr marL="2246109" indent="0">
              <a:buNone/>
              <a:defRPr sz="2000"/>
            </a:lvl6pPr>
            <a:lvl7pPr marL="2695330" indent="0">
              <a:buNone/>
              <a:defRPr sz="2000"/>
            </a:lvl7pPr>
            <a:lvl8pPr marL="3144553" indent="0">
              <a:buNone/>
              <a:defRPr sz="2000"/>
            </a:lvl8pPr>
            <a:lvl9pPr marL="3593775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56" y="2052163"/>
            <a:ext cx="3831884" cy="3801883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>
              <a:buNone/>
              <a:defRPr sz="1600"/>
            </a:lvl1pPr>
            <a:lvl2pPr marL="449222" indent="0">
              <a:buNone/>
              <a:defRPr sz="1400"/>
            </a:lvl2pPr>
            <a:lvl3pPr marL="898444" indent="0">
              <a:buNone/>
              <a:defRPr sz="1300"/>
            </a:lvl3pPr>
            <a:lvl4pPr marL="1347665" indent="0">
              <a:buNone/>
              <a:defRPr sz="1000"/>
            </a:lvl4pPr>
            <a:lvl5pPr marL="1796886" indent="0">
              <a:buNone/>
              <a:defRPr sz="1000"/>
            </a:lvl5pPr>
            <a:lvl6pPr marL="2246109" indent="0">
              <a:buNone/>
              <a:defRPr sz="1000"/>
            </a:lvl6pPr>
            <a:lvl7pPr marL="2695330" indent="0">
              <a:buNone/>
              <a:defRPr sz="1000"/>
            </a:lvl7pPr>
            <a:lvl8pPr marL="3144553" indent="0">
              <a:buNone/>
              <a:defRPr sz="1000"/>
            </a:lvl8pPr>
            <a:lvl9pPr marL="359377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2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chemeClr val="accent1">
                <a:lumMod val="5000"/>
                <a:lumOff val="95000"/>
              </a:schemeClr>
            </a:gs>
            <a:gs pos="85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35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98444" rtl="0" eaLnBrk="1" latinLnBrk="0" hangingPunct="1">
        <a:lnSpc>
          <a:spcPct val="90000"/>
        </a:lnSpc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611" indent="-224611" algn="l" defTabSz="898444" rtl="0" eaLnBrk="1" latinLnBrk="0" hangingPunct="1">
        <a:lnSpc>
          <a:spcPct val="90000"/>
        </a:lnSpc>
        <a:spcBef>
          <a:spcPts val="98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73833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23053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72276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21498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470719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19942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369163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18386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49222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98444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665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96886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46109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330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44553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93775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&#34920;9.1--&#34920;9.3.docx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&#20363;9.5.t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498714" y="3307098"/>
            <a:ext cx="3971557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数据库基础</a:t>
            </a:r>
            <a:endParaRPr lang="zh-CN" altLang="zh-CN" sz="3700" b="1" dirty="0">
              <a:solidFill>
                <a:schemeClr val="bg1"/>
              </a:solidFill>
            </a:endParaRP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8954" y="1075608"/>
            <a:ext cx="4704757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9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数据库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16720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296128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创建数据库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850605" y="808074"/>
            <a:ext cx="967562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【例</a:t>
            </a:r>
            <a:r>
              <a:rPr lang="en-US" altLang="zh-CN" dirty="0"/>
              <a:t>9.1</a:t>
            </a:r>
            <a:r>
              <a:rPr lang="zh-CN" altLang="zh-CN" dirty="0"/>
              <a:t>】 在</a:t>
            </a:r>
            <a:r>
              <a:rPr lang="en-US" altLang="zh-CN" dirty="0"/>
              <a:t>Access 2010</a:t>
            </a:r>
            <a:r>
              <a:rPr lang="zh-CN" altLang="zh-CN" dirty="0"/>
              <a:t>环境下创建</a:t>
            </a:r>
            <a:r>
              <a:rPr lang="en-US" altLang="zh-CN" dirty="0"/>
              <a:t>Access</a:t>
            </a:r>
            <a:r>
              <a:rPr lang="zh-CN" altLang="zh-CN" dirty="0"/>
              <a:t>学生成绩管理数据库及其对象。</a:t>
            </a:r>
          </a:p>
          <a:p>
            <a:pPr indent="446088" fontAlgn="ctr"/>
            <a:r>
              <a:rPr lang="zh-CN" altLang="zh-CN" dirty="0"/>
              <a:t>创建“学生成绩管理”数据库：启动</a:t>
            </a:r>
            <a:r>
              <a:rPr lang="en-US" altLang="zh-CN" dirty="0"/>
              <a:t>Access</a:t>
            </a:r>
            <a:r>
              <a:rPr lang="zh-CN" altLang="zh-CN" dirty="0"/>
              <a:t>，选择“空数据库”选项，建立数据库，输入数据库文件名“</a:t>
            </a:r>
            <a:r>
              <a:rPr lang="en-US" altLang="zh-CN" dirty="0"/>
              <a:t>XSCJ</a:t>
            </a:r>
            <a:r>
              <a:rPr lang="zh-CN" altLang="zh-CN" dirty="0"/>
              <a:t>”，存放目录为：</a:t>
            </a:r>
            <a:r>
              <a:rPr lang="en-US" altLang="zh-CN" dirty="0"/>
              <a:t>E:\MyDB\Access</a:t>
            </a:r>
            <a:r>
              <a:rPr lang="zh-CN" altLang="zh-CN" dirty="0"/>
              <a:t>，如图</a:t>
            </a:r>
            <a:r>
              <a:rPr lang="en-US" altLang="zh-CN" dirty="0"/>
              <a:t>9.1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026" name="Picture 2" descr="9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72" y="1685237"/>
            <a:ext cx="6209415" cy="4701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58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5818" y="2692563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创建表结构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28229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159287" y="3319869"/>
            <a:ext cx="2751373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．利用设计器创建学生表结构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159287" y="3743125"/>
            <a:ext cx="2751373" cy="541796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．利用</a:t>
            </a:r>
            <a:r>
              <a:rPr lang="en-US" altLang="zh-CN" dirty="0">
                <a:solidFill>
                  <a:schemeClr val="tx1"/>
                </a:solidFill>
              </a:rPr>
              <a:t>SQL</a:t>
            </a:r>
            <a:r>
              <a:rPr lang="zh-CN" altLang="zh-CN" dirty="0">
                <a:solidFill>
                  <a:schemeClr val="tx1"/>
                </a:solidFill>
              </a:rPr>
              <a:t>语句创建课程表及选课成绩表结构</a:t>
            </a:r>
          </a:p>
        </p:txBody>
      </p:sp>
    </p:spTree>
    <p:extLst>
      <p:ext uri="{BB962C8B-B14F-4D97-AF65-F5344CB8AC3E}">
        <p14:creationId xmlns:p14="http://schemas.microsoft.com/office/powerpoint/2010/main" val="26971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4832614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．利用设计器创建学生表结构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6809" y="829340"/>
            <a:ext cx="967562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）打开“</a:t>
            </a:r>
            <a:r>
              <a:rPr lang="en-US" altLang="zh-CN" dirty="0"/>
              <a:t>XSCJ</a:t>
            </a:r>
            <a:r>
              <a:rPr lang="zh-CN" altLang="zh-CN" dirty="0"/>
              <a:t>”数据库，执行“创建”→“表格”→“表设计”命令，打开表设计视图窗口。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）按照表</a:t>
            </a:r>
            <a:r>
              <a:rPr lang="en-US" altLang="zh-CN" dirty="0"/>
              <a:t>9.1</a:t>
            </a:r>
            <a:r>
              <a:rPr lang="zh-CN" altLang="zh-CN" dirty="0"/>
              <a:t>，创建学生表（</a:t>
            </a:r>
            <a:r>
              <a:rPr lang="en-US" altLang="zh-CN" dirty="0"/>
              <a:t>XS</a:t>
            </a:r>
            <a:r>
              <a:rPr lang="zh-CN" altLang="zh-CN" dirty="0"/>
              <a:t>）结构，输入所有字段，选择其数据类型，并输入其字段大小。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）选择学号（</a:t>
            </a:r>
            <a:r>
              <a:rPr lang="en-US" altLang="zh-CN" dirty="0"/>
              <a:t>XH</a:t>
            </a:r>
            <a:r>
              <a:rPr lang="zh-CN" altLang="zh-CN" dirty="0"/>
              <a:t>）字段行（若由多个字段构成主键，可按</a:t>
            </a:r>
            <a:r>
              <a:rPr lang="en-US" altLang="zh-CN" dirty="0"/>
              <a:t>Ctrl</a:t>
            </a:r>
            <a:r>
              <a:rPr lang="zh-CN" altLang="zh-CN" dirty="0"/>
              <a:t>键选择多个字段），在“工具”组中选择“主键”功能。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）选择“保存”，在弹出的对话框中输入“</a:t>
            </a:r>
            <a:r>
              <a:rPr lang="en-US" altLang="zh-CN" dirty="0"/>
              <a:t>XSB</a:t>
            </a:r>
            <a:r>
              <a:rPr lang="zh-CN" altLang="zh-CN" dirty="0"/>
              <a:t>”，单击“确定”按钮，如图</a:t>
            </a:r>
            <a:r>
              <a:rPr lang="en-US" altLang="zh-CN" dirty="0"/>
              <a:t>9.2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050" name="Picture 2" descr="9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06" y="2328530"/>
            <a:ext cx="5465135" cy="412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4832614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．利用设计器创建学生表结构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177" y="818707"/>
            <a:ext cx="9516139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说明：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）“</a:t>
            </a:r>
            <a:r>
              <a:rPr lang="en-US" altLang="zh-CN" dirty="0"/>
              <a:t>XH</a:t>
            </a:r>
            <a:r>
              <a:rPr lang="zh-CN" altLang="zh-CN" dirty="0"/>
              <a:t>”、“</a:t>
            </a:r>
            <a:r>
              <a:rPr lang="en-US" altLang="zh-CN" dirty="0"/>
              <a:t>XM</a:t>
            </a:r>
            <a:r>
              <a:rPr lang="zh-CN" altLang="zh-CN" dirty="0"/>
              <a:t>”、“</a:t>
            </a:r>
            <a:r>
              <a:rPr lang="en-US" altLang="zh-CN" dirty="0"/>
              <a:t>XB</a:t>
            </a:r>
            <a:r>
              <a:rPr lang="zh-CN" altLang="zh-CN" dirty="0"/>
              <a:t>”、“</a:t>
            </a:r>
            <a:r>
              <a:rPr lang="en-US" altLang="zh-CN" dirty="0"/>
              <a:t>CSRQ</a:t>
            </a:r>
            <a:r>
              <a:rPr lang="zh-CN" altLang="zh-CN" dirty="0"/>
              <a:t>”、“</a:t>
            </a:r>
            <a:r>
              <a:rPr lang="en-US" altLang="zh-CN" dirty="0"/>
              <a:t>ZY</a:t>
            </a:r>
            <a:r>
              <a:rPr lang="zh-CN" altLang="zh-CN" dirty="0"/>
              <a:t>”、“</a:t>
            </a:r>
            <a:r>
              <a:rPr lang="en-US" altLang="zh-CN" dirty="0"/>
              <a:t>ZXF</a:t>
            </a:r>
            <a:r>
              <a:rPr lang="zh-CN" altLang="zh-CN" dirty="0"/>
              <a:t>”和“</a:t>
            </a:r>
            <a:r>
              <a:rPr lang="en-US" altLang="zh-CN" dirty="0"/>
              <a:t>BZ</a:t>
            </a:r>
            <a:r>
              <a:rPr lang="zh-CN" altLang="zh-CN" dirty="0"/>
              <a:t>”分别表示“学号”、“姓名”、“性别”、“出生日期”、“专业”、“总学分”和“备注”。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）在“</a:t>
            </a:r>
            <a:r>
              <a:rPr lang="en-US" altLang="zh-CN" dirty="0"/>
              <a:t>XSCJ</a:t>
            </a:r>
            <a:r>
              <a:rPr lang="zh-CN" altLang="zh-CN" dirty="0"/>
              <a:t>（学生成绩）”数据库中建立表学生表，表名为</a:t>
            </a:r>
            <a:r>
              <a:rPr lang="en-US" altLang="zh-CN" dirty="0"/>
              <a:t>XSB</a:t>
            </a:r>
            <a:r>
              <a:rPr lang="zh-CN" altLang="zh-CN" dirty="0"/>
              <a:t>。表结构包括字段名、数据类型、是否允许值为空、字段不输入时采用的默认值、主键、索引等字段属性内容。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）字段：是表的基本存储单位，为字段命名是为了方便地使用和识别字段。字段名在表中应是唯一的，最好使用便于理解的名字。例如：</a:t>
            </a:r>
          </a:p>
          <a:p>
            <a:pPr indent="446088" fontAlgn="ctr"/>
            <a:r>
              <a:rPr lang="zh-CN" altLang="zh-CN" dirty="0"/>
              <a:t>学号：“</a:t>
            </a:r>
            <a:r>
              <a:rPr lang="en-US" altLang="zh-CN" dirty="0"/>
              <a:t>XH</a:t>
            </a:r>
            <a:r>
              <a:rPr lang="zh-CN" altLang="zh-CN" dirty="0"/>
              <a:t>”、“</a:t>
            </a:r>
            <a:r>
              <a:rPr lang="en-US" altLang="zh-CN" dirty="0"/>
              <a:t>SNO</a:t>
            </a:r>
            <a:r>
              <a:rPr lang="zh-CN" altLang="zh-CN" dirty="0"/>
              <a:t>”为字段名，也可用汉语拼音、汉字作为字段名。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）字段数据类型：决定字段能存储什么类型的数据。例如：</a:t>
            </a:r>
          </a:p>
          <a:p>
            <a:pPr indent="446088" fontAlgn="ctr"/>
            <a:r>
              <a:rPr lang="zh-CN" altLang="zh-CN" dirty="0"/>
              <a:t>学号（</a:t>
            </a:r>
            <a:r>
              <a:rPr lang="en-US" altLang="zh-CN" dirty="0"/>
              <a:t>XH</a:t>
            </a:r>
            <a:r>
              <a:rPr lang="zh-CN" altLang="zh-CN" dirty="0"/>
              <a:t>）字段：文本类型，长度为</a:t>
            </a:r>
            <a:r>
              <a:rPr lang="en-US" altLang="zh-CN" dirty="0"/>
              <a:t>6</a:t>
            </a:r>
            <a:r>
              <a:rPr lang="zh-CN" altLang="zh-CN" dirty="0"/>
              <a:t>，最多可存储</a:t>
            </a:r>
            <a:r>
              <a:rPr lang="en-US" altLang="zh-CN" dirty="0"/>
              <a:t>6</a:t>
            </a:r>
            <a:r>
              <a:rPr lang="zh-CN" altLang="zh-CN" dirty="0"/>
              <a:t>个字母、数字或汉字等。它可以进行字符串运算。</a:t>
            </a:r>
          </a:p>
          <a:p>
            <a:pPr indent="446088" fontAlgn="ctr"/>
            <a:r>
              <a:rPr lang="zh-CN" altLang="zh-CN" dirty="0"/>
              <a:t>出生日期（</a:t>
            </a:r>
            <a:r>
              <a:rPr lang="en-US" altLang="zh-CN" dirty="0"/>
              <a:t>CSRQ</a:t>
            </a:r>
            <a:r>
              <a:rPr lang="zh-CN" altLang="zh-CN" dirty="0"/>
              <a:t>）字段：日期型，只能存储日期。它可以进行日期运算。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）主键即主关键字，对一个表来说不是必需的，但一般都指定一个主键。</a:t>
            </a:r>
          </a:p>
          <a:p>
            <a:pPr indent="446088" fontAlgn="ctr"/>
            <a:r>
              <a:rPr lang="zh-CN" altLang="zh-CN" dirty="0"/>
              <a:t>主键可以由一个或多个字段构成，不同的记录主键值不可相同，以保证表中记录的唯一性。例如： </a:t>
            </a:r>
          </a:p>
          <a:p>
            <a:pPr indent="446088" fontAlgn="ctr"/>
            <a:r>
              <a:rPr lang="zh-CN" altLang="zh-CN" dirty="0"/>
              <a:t>在“学生”表中，学号（</a:t>
            </a:r>
            <a:r>
              <a:rPr lang="en-US" altLang="zh-CN" dirty="0"/>
              <a:t>XH</a:t>
            </a:r>
            <a:r>
              <a:rPr lang="zh-CN" altLang="zh-CN" dirty="0"/>
              <a:t>）可作为主键；</a:t>
            </a:r>
          </a:p>
          <a:p>
            <a:pPr indent="446088" fontAlgn="ctr"/>
            <a:r>
              <a:rPr lang="zh-CN" altLang="zh-CN" dirty="0"/>
              <a:t>在“选课成绩表”表中，“学号（</a:t>
            </a:r>
            <a:r>
              <a:rPr lang="en-US" altLang="zh-CN" dirty="0"/>
              <a:t>XH</a:t>
            </a:r>
            <a:r>
              <a:rPr lang="zh-CN" altLang="zh-CN" dirty="0"/>
              <a:t>）”与“课程号（</a:t>
            </a:r>
            <a:r>
              <a:rPr lang="en-US" altLang="zh-CN" dirty="0"/>
              <a:t>KCH</a:t>
            </a:r>
            <a:r>
              <a:rPr lang="zh-CN" altLang="zh-CN" dirty="0"/>
              <a:t>）”组合可作为主键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2650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．利用</a:t>
            </a:r>
            <a:r>
              <a:rPr lang="en-US" altLang="zh-CN" dirty="0"/>
              <a:t>SQL</a:t>
            </a:r>
            <a:r>
              <a:rPr lang="zh-CN" altLang="zh-CN" dirty="0"/>
              <a:t>语句创建课程表及选课成绩表结构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563" y="808074"/>
            <a:ext cx="944171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）打开</a:t>
            </a:r>
            <a:r>
              <a:rPr lang="en-US" altLang="zh-CN" dirty="0"/>
              <a:t>SQL</a:t>
            </a:r>
            <a:r>
              <a:rPr lang="zh-CN" altLang="zh-CN" dirty="0"/>
              <a:t>视图：执行“创建”→“查询”→“查询设计”命令，在“显示表”对话框中单击“关闭”按钮，打开查询设计视图。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）执行“查询工具”→“设计”→“</a:t>
            </a:r>
            <a:r>
              <a:rPr lang="en-US" altLang="zh-CN" dirty="0"/>
              <a:t>SQL</a:t>
            </a:r>
            <a:r>
              <a:rPr lang="zh-CN" altLang="zh-CN" dirty="0"/>
              <a:t>视图”命令，进入</a:t>
            </a:r>
            <a:r>
              <a:rPr lang="en-US" altLang="zh-CN" dirty="0"/>
              <a:t>SQL</a:t>
            </a:r>
            <a:r>
              <a:rPr lang="zh-CN" altLang="zh-CN" dirty="0"/>
              <a:t>语句编辑界面（如图</a:t>
            </a:r>
            <a:r>
              <a:rPr lang="en-US" altLang="zh-CN" dirty="0"/>
              <a:t>9.3</a:t>
            </a:r>
            <a:r>
              <a:rPr lang="zh-CN" altLang="zh-CN" dirty="0"/>
              <a:t>所示）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074" name="Picture 2" descr="9t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58" y="2053172"/>
            <a:ext cx="4965405" cy="3826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4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．利用</a:t>
            </a:r>
            <a:r>
              <a:rPr lang="en-US" altLang="zh-CN" dirty="0"/>
              <a:t>SQL</a:t>
            </a:r>
            <a:r>
              <a:rPr lang="zh-CN" altLang="zh-CN" dirty="0"/>
              <a:t>语句创建课程表及选课成绩表结构</a:t>
            </a:r>
          </a:p>
        </p:txBody>
      </p:sp>
      <p:sp>
        <p:nvSpPr>
          <p:cNvPr id="3" name="矩形 2"/>
          <p:cNvSpPr/>
          <p:nvPr/>
        </p:nvSpPr>
        <p:spPr>
          <a:xfrm>
            <a:off x="1221565" y="924606"/>
            <a:ext cx="597150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用同样方法执行如下</a:t>
            </a:r>
            <a:r>
              <a:rPr lang="en-US" altLang="zh-CN" dirty="0"/>
              <a:t>SQL</a:t>
            </a:r>
            <a:r>
              <a:rPr lang="zh-CN" altLang="zh-CN" dirty="0"/>
              <a:t>数据定义语句，创建选课成绩表</a:t>
            </a:r>
            <a:r>
              <a:rPr lang="en-US" altLang="zh-CN" dirty="0"/>
              <a:t>SC</a:t>
            </a:r>
            <a:r>
              <a:rPr lang="zh-CN" altLang="zh-CN" dirty="0"/>
              <a:t>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1565" y="1416773"/>
            <a:ext cx="8825023" cy="2016621"/>
          </a:xfrm>
          <a:prstGeom prst="roundRect">
            <a:avLst>
              <a:gd name="adj" fmla="val 867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CJB</a:t>
            </a:r>
            <a:endParaRPr lang="zh-CN" altLang="zh-CN" dirty="0"/>
          </a:p>
          <a:p>
            <a:r>
              <a:rPr lang="en-US" altLang="zh-CN" dirty="0"/>
              <a:t>(</a:t>
            </a:r>
            <a:endParaRPr lang="zh-CN" altLang="zh-CN" dirty="0"/>
          </a:p>
          <a:p>
            <a:r>
              <a:rPr lang="en-US" altLang="zh-CN" dirty="0"/>
              <a:t>	XH 	</a:t>
            </a:r>
            <a:r>
              <a:rPr lang="en-US" altLang="zh-CN" dirty="0" smtClean="0"/>
              <a:t>CHAR </a:t>
            </a:r>
            <a:r>
              <a:rPr lang="en-US" altLang="zh-CN" dirty="0"/>
              <a:t>(4 ) 	NOT NULL,</a:t>
            </a:r>
            <a:endParaRPr lang="zh-CN" altLang="zh-CN" dirty="0"/>
          </a:p>
          <a:p>
            <a:r>
              <a:rPr lang="en-US" altLang="zh-CN" dirty="0"/>
              <a:t>	KCH 	CHAR (5) 	NOT NULL,</a:t>
            </a:r>
            <a:endParaRPr lang="zh-CN" altLang="zh-CN" dirty="0"/>
          </a:p>
          <a:p>
            <a:r>
              <a:rPr lang="en-US" altLang="zh-CN" dirty="0"/>
              <a:t>	CJ  	NUMBER,</a:t>
            </a:r>
            <a:endParaRPr lang="zh-CN" altLang="zh-CN" dirty="0"/>
          </a:p>
          <a:p>
            <a:r>
              <a:rPr lang="en-US" altLang="zh-CN" dirty="0"/>
              <a:t>	PRIMARY KEY (XH,KCH)</a:t>
            </a:r>
            <a:endParaRPr lang="zh-CN" altLang="zh-CN" dirty="0"/>
          </a:p>
          <a:p>
            <a:r>
              <a:rPr lang="en-US" altLang="zh-CN" dirty="0" smtClean="0"/>
              <a:t>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791207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3870" y="2692563"/>
            <a:ext cx="2143894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录入数据记录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28229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159287" y="4106343"/>
            <a:ext cx="2751373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．用</a:t>
            </a:r>
            <a:r>
              <a:rPr lang="en-US" altLang="zh-CN" dirty="0">
                <a:solidFill>
                  <a:schemeClr val="tx1"/>
                </a:solidFill>
              </a:rPr>
              <a:t>SQL</a:t>
            </a:r>
            <a:r>
              <a:rPr lang="zh-CN" altLang="zh-CN" dirty="0">
                <a:solidFill>
                  <a:schemeClr val="tx1"/>
                </a:solidFill>
              </a:rPr>
              <a:t>操作表记录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159287" y="3381283"/>
            <a:ext cx="2751373" cy="541796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．利用数据表视图输入、修改、删除表记录</a:t>
            </a:r>
          </a:p>
        </p:txBody>
      </p:sp>
    </p:spTree>
    <p:extLst>
      <p:ext uri="{BB962C8B-B14F-4D97-AF65-F5344CB8AC3E}">
        <p14:creationId xmlns:p14="http://schemas.microsoft.com/office/powerpoint/2010/main" val="387381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．利用数据表视图输入、修改、删除表记录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9340" y="882502"/>
            <a:ext cx="967562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）打开数据库，选择表对象：双击要浏览的表</a:t>
            </a:r>
            <a:r>
              <a:rPr lang="en-US" altLang="zh-CN" dirty="0"/>
              <a:t>XSB</a:t>
            </a:r>
            <a:r>
              <a:rPr lang="zh-CN" altLang="zh-CN" dirty="0"/>
              <a:t>，打开数据表视图（首次打开时，无任何记录）。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在数据表视图中可一行行地输入记录。单击要修改的单元格，使光标定位在某字符前面，可直接对原值进行修改。选择要删除的记录行（用鼠标单击行定位器，整条记录颜色发生变化，表示已选择该条记录），执行“开始”→“记录”→“删除”命令，可删除相应记录（如图</a:t>
            </a:r>
            <a:r>
              <a:rPr lang="en-US" altLang="zh-CN" dirty="0"/>
              <a:t>9.4</a:t>
            </a:r>
            <a:r>
              <a:rPr lang="zh-CN" altLang="zh-CN" dirty="0"/>
              <a:t>所示）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82" y="2466754"/>
            <a:ext cx="7647942" cy="225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432301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．用</a:t>
            </a:r>
            <a:r>
              <a:rPr lang="en-US" altLang="zh-CN" dirty="0"/>
              <a:t>SQL</a:t>
            </a:r>
            <a:r>
              <a:rPr lang="zh-CN" altLang="zh-CN" dirty="0"/>
              <a:t>操作表记录</a:t>
            </a:r>
          </a:p>
        </p:txBody>
      </p:sp>
      <p:sp>
        <p:nvSpPr>
          <p:cNvPr id="3" name="矩形 2"/>
          <p:cNvSpPr/>
          <p:nvPr/>
        </p:nvSpPr>
        <p:spPr>
          <a:xfrm>
            <a:off x="1300697" y="711955"/>
            <a:ext cx="489884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）输入</a:t>
            </a:r>
            <a:r>
              <a:rPr lang="en-US" altLang="zh-CN" dirty="0"/>
              <a:t>SQL</a:t>
            </a:r>
            <a:r>
              <a:rPr lang="zh-CN" altLang="zh-CN" dirty="0"/>
              <a:t>语句：追加课程表</a:t>
            </a:r>
            <a:r>
              <a:rPr lang="en-US" altLang="zh-CN" dirty="0"/>
              <a:t>KCB</a:t>
            </a:r>
            <a:r>
              <a:rPr lang="zh-CN" altLang="zh-CN" dirty="0"/>
              <a:t>第一条记录：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428492" y="1071755"/>
            <a:ext cx="8970150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INSERT  INTO  KCB(KCH,KCM, XQ,XS,XF)</a:t>
            </a:r>
            <a:endParaRPr lang="zh-CN" altLang="zh-CN" dirty="0"/>
          </a:p>
          <a:p>
            <a:r>
              <a:rPr lang="en-US" altLang="zh-CN" dirty="0"/>
              <a:t>	VALUES("101", "</a:t>
            </a:r>
            <a:r>
              <a:rPr lang="zh-CN" altLang="zh-CN" dirty="0"/>
              <a:t>计算机基础</a:t>
            </a:r>
            <a:r>
              <a:rPr lang="en-US" altLang="zh-CN" dirty="0"/>
              <a:t>", 1, 64, 5 )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39972" y="1828800"/>
            <a:ext cx="9920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说明：在使用</a:t>
            </a:r>
            <a:r>
              <a:rPr lang="en-US" altLang="zh-CN" dirty="0"/>
              <a:t>INSERT</a:t>
            </a:r>
            <a:r>
              <a:rPr lang="zh-CN" altLang="zh-CN" dirty="0"/>
              <a:t>语句时，要注意字段参数与值参数数据类型的一致性。在</a:t>
            </a:r>
            <a:r>
              <a:rPr lang="en-US" altLang="zh-CN" dirty="0"/>
              <a:t>Access</a:t>
            </a:r>
            <a:r>
              <a:rPr lang="zh-CN" altLang="zh-CN" dirty="0"/>
              <a:t>中用英文的引号表示文本常量，例如：</a:t>
            </a:r>
            <a:r>
              <a:rPr lang="en-US" altLang="zh-CN" dirty="0"/>
              <a:t>"101"</a:t>
            </a:r>
            <a:r>
              <a:rPr lang="zh-CN" altLang="zh-CN" dirty="0"/>
              <a:t>；用</a:t>
            </a:r>
            <a:r>
              <a:rPr lang="en-US" altLang="zh-CN" dirty="0"/>
              <a:t>#</a:t>
            </a:r>
            <a:r>
              <a:rPr lang="zh-CN" altLang="zh-CN" dirty="0"/>
              <a:t>号表示日期常量，例如：</a:t>
            </a:r>
            <a:r>
              <a:rPr lang="en-US" altLang="zh-CN" dirty="0"/>
              <a:t>#2005-06-10#</a:t>
            </a:r>
            <a:r>
              <a:rPr lang="zh-CN" altLang="zh-CN" dirty="0"/>
              <a:t>；数值直接使用，例如：</a:t>
            </a:r>
            <a:r>
              <a:rPr lang="en-US" altLang="zh-CN" dirty="0"/>
              <a:t>64</a:t>
            </a:r>
            <a:r>
              <a:rPr lang="zh-CN" altLang="zh-CN" dirty="0"/>
              <a:t>。</a:t>
            </a:r>
          </a:p>
          <a:p>
            <a:pPr indent="446088" fontAlgn="ctr"/>
            <a:r>
              <a:rPr lang="zh-CN" altLang="zh-CN" dirty="0"/>
              <a:t>命令中除了字段内容以外均为半角符号。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）将课程号为</a:t>
            </a:r>
            <a:r>
              <a:rPr lang="en-US" altLang="zh-CN" dirty="0"/>
              <a:t>"101"</a:t>
            </a:r>
            <a:r>
              <a:rPr lang="zh-CN" altLang="zh-CN" dirty="0"/>
              <a:t>的学分改成</a:t>
            </a:r>
            <a:r>
              <a:rPr lang="en-US" altLang="zh-CN" dirty="0"/>
              <a:t>3</a:t>
            </a:r>
            <a:r>
              <a:rPr lang="en-US" altLang="zh-CN" dirty="0" smtClean="0"/>
              <a:t>:</a:t>
            </a:r>
            <a:endParaRPr lang="zh-CN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1428492" y="2967573"/>
            <a:ext cx="8970150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UPDATE KCB</a:t>
            </a:r>
            <a:endParaRPr lang="zh-CN" altLang="zh-CN" dirty="0"/>
          </a:p>
          <a:p>
            <a:r>
              <a:rPr lang="en-US" altLang="zh-CN" dirty="0"/>
              <a:t>   	</a:t>
            </a:r>
            <a:r>
              <a:rPr lang="en-US" altLang="zh-CN" dirty="0" smtClean="0"/>
              <a:t>SET </a:t>
            </a:r>
            <a:r>
              <a:rPr lang="en-US" altLang="zh-CN" dirty="0"/>
              <a:t>XF = 3</a:t>
            </a:r>
            <a:endParaRPr lang="zh-CN" altLang="zh-CN" dirty="0"/>
          </a:p>
          <a:p>
            <a:r>
              <a:rPr lang="en-US" altLang="zh-CN" dirty="0"/>
              <a:t>    	</a:t>
            </a:r>
            <a:r>
              <a:rPr lang="en-US" altLang="zh-CN" dirty="0" smtClean="0"/>
              <a:t>WHERE </a:t>
            </a:r>
            <a:r>
              <a:rPr lang="en-US" altLang="zh-CN" dirty="0"/>
              <a:t>KCH = "101"</a:t>
            </a:r>
            <a:endParaRPr lang="zh-CN" altLang="zh-CN" dirty="0"/>
          </a:p>
        </p:txBody>
      </p:sp>
      <p:sp>
        <p:nvSpPr>
          <p:cNvPr id="8" name="矩形 7"/>
          <p:cNvSpPr/>
          <p:nvPr/>
        </p:nvSpPr>
        <p:spPr>
          <a:xfrm>
            <a:off x="1222895" y="3938051"/>
            <a:ext cx="528837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）删除课程表</a:t>
            </a:r>
            <a:r>
              <a:rPr lang="en-US" altLang="zh-CN" dirty="0"/>
              <a:t>KC</a:t>
            </a:r>
            <a:r>
              <a:rPr lang="zh-CN" altLang="zh-CN" dirty="0"/>
              <a:t>中课程号为</a:t>
            </a:r>
            <a:r>
              <a:rPr lang="en-US" altLang="zh-CN" dirty="0"/>
              <a:t>"100"</a:t>
            </a:r>
            <a:r>
              <a:rPr lang="zh-CN" altLang="zh-CN" dirty="0"/>
              <a:t>记录的</a:t>
            </a:r>
            <a:r>
              <a:rPr lang="en-US" altLang="zh-CN" dirty="0"/>
              <a:t>SQL</a:t>
            </a:r>
            <a:r>
              <a:rPr lang="zh-CN" altLang="zh-CN" dirty="0"/>
              <a:t>语句：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428492" y="4291994"/>
            <a:ext cx="8970150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DELETE FROM KCB</a:t>
            </a:r>
            <a:endParaRPr lang="zh-CN" altLang="zh-CN" dirty="0"/>
          </a:p>
          <a:p>
            <a:r>
              <a:rPr lang="en-US" altLang="zh-CN" dirty="0"/>
              <a:t>      	</a:t>
            </a:r>
            <a:r>
              <a:rPr lang="en-US" altLang="zh-CN" dirty="0" smtClean="0"/>
              <a:t>WHERE </a:t>
            </a:r>
            <a:r>
              <a:rPr lang="en-US" altLang="zh-CN" dirty="0"/>
              <a:t>KCH="100"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2736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858540" y="3307098"/>
            <a:ext cx="4901609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en-US" altLang="zh-CN" sz="3600" b="1" dirty="0">
                <a:solidFill>
                  <a:schemeClr val="bg1"/>
                </a:solidFill>
              </a:rPr>
              <a:t>ADO.NET</a:t>
            </a:r>
            <a:r>
              <a:rPr lang="zh-CN" altLang="zh-CN" sz="3600" b="1" dirty="0">
                <a:solidFill>
                  <a:schemeClr val="bg1"/>
                </a:solidFill>
              </a:rPr>
              <a:t>操作数据库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8954" y="1075608"/>
            <a:ext cx="4704757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9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数据库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16766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5818" y="2692563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关</a:t>
            </a:r>
            <a:r>
              <a:rPr lang="en-US" altLang="zh-CN" dirty="0" smtClean="0"/>
              <a:t> </a:t>
            </a:r>
            <a:r>
              <a:rPr lang="zh-CN" altLang="zh-CN" dirty="0" smtClean="0"/>
              <a:t>系</a:t>
            </a:r>
            <a:r>
              <a:rPr lang="en-US" altLang="zh-CN" dirty="0" smtClean="0"/>
              <a:t> </a:t>
            </a:r>
            <a:r>
              <a:rPr lang="zh-CN" altLang="zh-CN" dirty="0" smtClean="0"/>
              <a:t>模</a:t>
            </a:r>
            <a:r>
              <a:rPr lang="en-US" altLang="zh-CN" dirty="0" smtClean="0"/>
              <a:t> </a:t>
            </a:r>
            <a:r>
              <a:rPr lang="zh-CN" altLang="zh-CN" dirty="0" smtClean="0"/>
              <a:t>型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28229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67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3870" y="2692563"/>
            <a:ext cx="3094074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ADO.NET</a:t>
            </a:r>
            <a:r>
              <a:rPr lang="zh-CN" altLang="zh-CN" dirty="0"/>
              <a:t>基本原理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323247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6060559" y="3404598"/>
            <a:ext cx="1547037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>
                <a:solidFill>
                  <a:schemeClr val="tx1"/>
                </a:solidFill>
              </a:rPr>
              <a:t>ADO.NET</a:t>
            </a:r>
            <a:endParaRPr lang="zh-CN" altLang="zh-CN" dirty="0">
              <a:solidFill>
                <a:schemeClr val="tx1"/>
              </a:solidFill>
            </a:endParaRPr>
          </a:p>
        </p:txBody>
      </p:sp>
      <p:sp>
        <p:nvSpPr>
          <p:cNvPr id="17" name="文本占位符 5"/>
          <p:cNvSpPr txBox="1">
            <a:spLocks/>
          </p:cNvSpPr>
          <p:nvPr/>
        </p:nvSpPr>
        <p:spPr>
          <a:xfrm>
            <a:off x="6060558" y="3821529"/>
            <a:ext cx="1547037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．数据访问控件</a:t>
            </a:r>
          </a:p>
        </p:txBody>
      </p:sp>
    </p:spTree>
    <p:extLst>
      <p:ext uri="{BB962C8B-B14F-4D97-AF65-F5344CB8AC3E}">
        <p14:creationId xmlns:p14="http://schemas.microsoft.com/office/powerpoint/2010/main" val="7560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ADO.NET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031358" y="850605"/>
            <a:ext cx="9175898" cy="3141285"/>
          </a:xfrm>
          <a:prstGeom prst="round2DiagRect">
            <a:avLst/>
          </a:prstGeom>
          <a:noFill/>
          <a:ln w="19050">
            <a:solidFill>
              <a:srgbClr val="C0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indent="446088" fontAlgn="ctr">
              <a:lnSpc>
                <a:spcPct val="150000"/>
              </a:lnSpc>
            </a:pPr>
            <a:r>
              <a:rPr lang="en-US" altLang="zh-CN" dirty="0"/>
              <a:t>ADO.NET</a:t>
            </a:r>
            <a:r>
              <a:rPr lang="zh-CN" altLang="zh-CN" dirty="0"/>
              <a:t>数据模型从</a:t>
            </a:r>
            <a:r>
              <a:rPr lang="en-US" altLang="zh-CN" dirty="0"/>
              <a:t>ADO</a:t>
            </a:r>
            <a:r>
              <a:rPr lang="zh-CN" altLang="zh-CN" dirty="0"/>
              <a:t>发展而来，但它不只是对</a:t>
            </a:r>
            <a:r>
              <a:rPr lang="en-US" altLang="zh-CN" dirty="0"/>
              <a:t>ADO</a:t>
            </a:r>
            <a:r>
              <a:rPr lang="zh-CN" altLang="zh-CN" dirty="0"/>
              <a:t>的改进，而是采用了一种全新的技术，其特点主要表现在以下几个方面：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）不再采用</a:t>
            </a:r>
            <a:r>
              <a:rPr lang="en-US" altLang="zh-CN" dirty="0"/>
              <a:t>ActiveX</a:t>
            </a:r>
            <a:r>
              <a:rPr lang="zh-CN" altLang="zh-CN" dirty="0"/>
              <a:t>技术，而是与</a:t>
            </a:r>
            <a:r>
              <a:rPr lang="en-US" altLang="zh-CN" dirty="0"/>
              <a:t>.NET</a:t>
            </a:r>
            <a:r>
              <a:rPr lang="zh-CN" altLang="zh-CN" dirty="0"/>
              <a:t>框架紧密结合。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）包含对</a:t>
            </a:r>
            <a:r>
              <a:rPr lang="en-US" altLang="zh-CN" dirty="0"/>
              <a:t>XML</a:t>
            </a:r>
            <a:r>
              <a:rPr lang="zh-CN" altLang="zh-CN" dirty="0"/>
              <a:t>标准的完全支持，旨在跨平台交换数据。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）同时支持在线（与数据源连接）和离线（断开连接）两种工作方式。</a:t>
            </a:r>
          </a:p>
          <a:p>
            <a:pPr indent="446088">
              <a:lnSpc>
                <a:spcPct val="150000"/>
              </a:lnSpc>
            </a:pPr>
            <a:r>
              <a:rPr lang="en-US" altLang="zh-CN" dirty="0"/>
              <a:t>ADO.NET</a:t>
            </a:r>
            <a:r>
              <a:rPr lang="zh-CN" altLang="zh-CN" dirty="0"/>
              <a:t>接口提供了面向对象的数据库视图，在其对象中封装了许多数据库属性和关系。更重要的是，它通过多种方式封装和隐藏了很多数据库访问的细节。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085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ADO.NET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956930" y="925033"/>
            <a:ext cx="9377917" cy="1359039"/>
          </a:xfrm>
          <a:prstGeom prst="snip2DiagRect">
            <a:avLst/>
          </a:prstGeom>
          <a:noFill/>
          <a:ln>
            <a:solidFill>
              <a:srgbClr val="C0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图</a:t>
            </a:r>
            <a:r>
              <a:rPr lang="en-US" altLang="zh-CN" dirty="0"/>
              <a:t>9.5</a:t>
            </a:r>
            <a:r>
              <a:rPr lang="zh-CN" altLang="zh-CN" dirty="0"/>
              <a:t>显示了</a:t>
            </a:r>
            <a:r>
              <a:rPr lang="en-US" altLang="zh-CN" dirty="0"/>
              <a:t>ADO.NET</a:t>
            </a:r>
            <a:r>
              <a:rPr lang="zh-CN" altLang="zh-CN" dirty="0"/>
              <a:t>接口访问数据库的架构。其中，数据存储区为各种类型的数据源（可以是各种数据库或</a:t>
            </a:r>
            <a:r>
              <a:rPr lang="en-US" altLang="zh-CN" dirty="0"/>
              <a:t>XML</a:t>
            </a:r>
            <a:r>
              <a:rPr lang="zh-CN" altLang="zh-CN" dirty="0"/>
              <a:t>数据）；数据提供器（程序）用于建立数据源与</a:t>
            </a:r>
            <a:r>
              <a:rPr lang="en-US" altLang="zh-CN" dirty="0"/>
              <a:t>ADO.NET</a:t>
            </a:r>
            <a:r>
              <a:rPr lang="zh-CN" altLang="zh-CN" dirty="0"/>
              <a:t>接口（数据层）之间的联系，它能连接各种类型的数据，并能按要求将数据源中的数据提供给</a:t>
            </a:r>
            <a:r>
              <a:rPr lang="en-US" altLang="zh-CN" dirty="0"/>
              <a:t>ADO.NET</a:t>
            </a:r>
            <a:r>
              <a:rPr lang="zh-CN" altLang="zh-CN" dirty="0"/>
              <a:t>接口或者向数据源返回编辑后的数据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5122" name="Picture 2" descr="9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86" y="2541182"/>
            <a:ext cx="4029740" cy="31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58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ADO.NET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839433" y="1371600"/>
            <a:ext cx="7761767" cy="3251389"/>
          </a:xfrm>
          <a:prstGeom prst="horizontalScroll">
            <a:avLst/>
          </a:prstGeom>
          <a:noFill/>
          <a:ln w="19050">
            <a:solidFill>
              <a:srgbClr val="C0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另外，</a:t>
            </a:r>
            <a:r>
              <a:rPr lang="en-US" altLang="zh-CN" dirty="0"/>
              <a:t>SQL Server .NET</a:t>
            </a:r>
            <a:r>
              <a:rPr lang="zh-CN" altLang="zh-CN" dirty="0"/>
              <a:t>数据提供程序通过专门的协议</a:t>
            </a:r>
            <a:r>
              <a:rPr lang="en-US" altLang="zh-CN" dirty="0"/>
              <a:t>TDS</a:t>
            </a:r>
            <a:r>
              <a:rPr lang="zh-CN" altLang="zh-CN" dirty="0"/>
              <a:t>（</a:t>
            </a:r>
            <a:r>
              <a:rPr lang="en-US" altLang="zh-CN" dirty="0"/>
              <a:t>Tabular Data Stream</a:t>
            </a:r>
            <a:r>
              <a:rPr lang="zh-CN" altLang="zh-CN" dirty="0"/>
              <a:t>）与</a:t>
            </a:r>
            <a:r>
              <a:rPr lang="en-US" altLang="zh-CN" dirty="0"/>
              <a:t>SQL Server</a:t>
            </a:r>
            <a:r>
              <a:rPr lang="zh-CN" altLang="zh-CN" dirty="0"/>
              <a:t>通信，无须依赖</a:t>
            </a:r>
            <a:r>
              <a:rPr lang="en-US" altLang="zh-CN" dirty="0"/>
              <a:t>OLE DB</a:t>
            </a:r>
            <a:r>
              <a:rPr lang="zh-CN" altLang="zh-CN" dirty="0"/>
              <a:t>或</a:t>
            </a:r>
            <a:r>
              <a:rPr lang="en-US" altLang="zh-CN" dirty="0"/>
              <a:t>ODBC</a:t>
            </a:r>
            <a:r>
              <a:rPr lang="zh-CN" altLang="zh-CN" dirty="0"/>
              <a:t>，并且由</a:t>
            </a:r>
            <a:r>
              <a:rPr lang="en-US" altLang="zh-CN" dirty="0"/>
              <a:t>CLR</a:t>
            </a:r>
            <a:r>
              <a:rPr lang="zh-CN" altLang="zh-CN" dirty="0"/>
              <a:t>（通用语言执行环境）直接管理，因此使用</a:t>
            </a:r>
            <a:r>
              <a:rPr lang="en-US" altLang="zh-CN" dirty="0"/>
              <a:t>SQL Server .NET</a:t>
            </a:r>
            <a:r>
              <a:rPr lang="zh-CN" altLang="zh-CN" dirty="0"/>
              <a:t>数据提供程序访问</a:t>
            </a:r>
            <a:r>
              <a:rPr lang="en-US" altLang="zh-CN" dirty="0"/>
              <a:t>SQL Server</a:t>
            </a:r>
            <a:r>
              <a:rPr lang="zh-CN" altLang="zh-CN" dirty="0"/>
              <a:t>数据库比使用</a:t>
            </a:r>
            <a:r>
              <a:rPr lang="en-US" altLang="zh-CN" dirty="0"/>
              <a:t>OLE DB .NET</a:t>
            </a:r>
            <a:r>
              <a:rPr lang="zh-CN" altLang="zh-CN" dirty="0"/>
              <a:t>数据提供程序具有更高的效率。</a:t>
            </a:r>
            <a:r>
              <a:rPr lang="en-US" altLang="zh-CN" dirty="0"/>
              <a:t>OLE DB .NET</a:t>
            </a:r>
            <a:r>
              <a:rPr lang="zh-CN" altLang="zh-CN" dirty="0"/>
              <a:t>数据提供程序必须通过</a:t>
            </a:r>
            <a:r>
              <a:rPr lang="en-US" altLang="zh-CN" dirty="0"/>
              <a:t>OLE DB</a:t>
            </a:r>
            <a:r>
              <a:rPr lang="zh-CN" altLang="zh-CN" dirty="0"/>
              <a:t>服务组件和数据源的</a:t>
            </a:r>
            <a:r>
              <a:rPr lang="en-US" altLang="zh-CN" dirty="0"/>
              <a:t>OLE DB</a:t>
            </a:r>
            <a:r>
              <a:rPr lang="zh-CN" altLang="zh-CN" dirty="0"/>
              <a:t>提供程序（</a:t>
            </a:r>
            <a:r>
              <a:rPr lang="en-US" altLang="zh-CN" dirty="0"/>
              <a:t>Provider</a:t>
            </a:r>
            <a:r>
              <a:rPr lang="zh-CN" altLang="zh-CN" dirty="0"/>
              <a:t>）两个组件才能与</a:t>
            </a:r>
            <a:r>
              <a:rPr lang="en-US" altLang="zh-CN" dirty="0"/>
              <a:t>OLE DB</a:t>
            </a:r>
            <a:r>
              <a:rPr lang="zh-CN" altLang="zh-CN" dirty="0"/>
              <a:t>数据源通信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0050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．数据访问控件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237" y="1020726"/>
            <a:ext cx="94948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</a:t>
            </a:r>
            <a:r>
              <a:rPr lang="en-US" altLang="zh-CN" dirty="0"/>
              <a:t>VB.NET</a:t>
            </a:r>
            <a:r>
              <a:rPr lang="zh-CN" altLang="zh-CN" dirty="0"/>
              <a:t>集成开发环境工具箱的“数据”访问控件列表中，有</a:t>
            </a:r>
            <a:r>
              <a:rPr lang="en-US" altLang="zh-CN" dirty="0" err="1"/>
              <a:t>DataSet</a:t>
            </a:r>
            <a:r>
              <a:rPr lang="zh-CN" altLang="zh-CN" dirty="0"/>
              <a:t>、</a:t>
            </a:r>
            <a:r>
              <a:rPr lang="en-US" altLang="zh-CN" dirty="0" err="1"/>
              <a:t>DataGridView</a:t>
            </a:r>
            <a:r>
              <a:rPr lang="zh-CN" altLang="zh-CN" dirty="0"/>
              <a:t>、</a:t>
            </a:r>
            <a:r>
              <a:rPr lang="en-US" altLang="zh-CN" dirty="0" err="1"/>
              <a:t>BindingSource</a:t>
            </a:r>
            <a:r>
              <a:rPr lang="zh-CN" altLang="zh-CN" dirty="0"/>
              <a:t>、</a:t>
            </a:r>
            <a:r>
              <a:rPr lang="en-US" altLang="zh-CN" dirty="0" err="1"/>
              <a:t>BindingNavigator</a:t>
            </a:r>
            <a:r>
              <a:rPr lang="zh-CN" altLang="zh-CN" dirty="0"/>
              <a:t>等控件，如图</a:t>
            </a:r>
            <a:r>
              <a:rPr lang="en-US" altLang="zh-CN" dirty="0"/>
              <a:t>9.6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6146" name="Picture 2" descr="9t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74" y="1903228"/>
            <a:ext cx="2328531" cy="188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01705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05465" y="2352004"/>
            <a:ext cx="3381153" cy="859626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设置</a:t>
            </a:r>
            <a:r>
              <a:rPr lang="en-US" altLang="zh-CN" dirty="0" err="1"/>
              <a:t>DataGridView</a:t>
            </a:r>
            <a:r>
              <a:rPr lang="zh-CN" altLang="zh-CN" dirty="0"/>
              <a:t>控件对象直接访问数据库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323247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595249" y="3359028"/>
            <a:ext cx="265291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．选择访问数据库控件</a:t>
            </a:r>
          </a:p>
        </p:txBody>
      </p:sp>
      <p:sp>
        <p:nvSpPr>
          <p:cNvPr id="17" name="文本占位符 5"/>
          <p:cNvSpPr txBox="1">
            <a:spLocks/>
          </p:cNvSpPr>
          <p:nvPr/>
        </p:nvSpPr>
        <p:spPr>
          <a:xfrm>
            <a:off x="5595248" y="3775959"/>
            <a:ext cx="265291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．设置显示数据源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595248" y="4191910"/>
            <a:ext cx="265291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．连接</a:t>
            </a:r>
            <a:r>
              <a:rPr lang="en-US" altLang="zh-CN" dirty="0">
                <a:solidFill>
                  <a:schemeClr val="tx1"/>
                </a:solidFill>
              </a:rPr>
              <a:t>Access</a:t>
            </a: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2010</a:t>
            </a:r>
            <a:r>
              <a:rPr lang="zh-CN" altLang="zh-CN" dirty="0">
                <a:solidFill>
                  <a:schemeClr val="tx1"/>
                </a:solidFill>
              </a:rPr>
              <a:t>）数据库</a:t>
            </a:r>
          </a:p>
        </p:txBody>
      </p:sp>
      <p:sp>
        <p:nvSpPr>
          <p:cNvPr id="22" name="文本占位符 5"/>
          <p:cNvSpPr txBox="1">
            <a:spLocks/>
          </p:cNvSpPr>
          <p:nvPr/>
        </p:nvSpPr>
        <p:spPr>
          <a:xfrm>
            <a:off x="5595247" y="4608841"/>
            <a:ext cx="2652916" cy="4416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zh-CN" dirty="0">
                <a:solidFill>
                  <a:schemeClr val="tx1"/>
                </a:solidFill>
              </a:rPr>
              <a:t>．将连接字符串保存到应用程序配置文件中</a:t>
            </a:r>
          </a:p>
        </p:txBody>
      </p:sp>
      <p:sp>
        <p:nvSpPr>
          <p:cNvPr id="23" name="文本占位符 5"/>
          <p:cNvSpPr txBox="1">
            <a:spLocks/>
          </p:cNvSpPr>
          <p:nvPr/>
        </p:nvSpPr>
        <p:spPr>
          <a:xfrm>
            <a:off x="5595247" y="5205553"/>
            <a:ext cx="265291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zh-CN" dirty="0">
                <a:solidFill>
                  <a:schemeClr val="tx1"/>
                </a:solidFill>
              </a:rPr>
              <a:t>．设置显示内容的格式</a:t>
            </a:r>
          </a:p>
        </p:txBody>
      </p:sp>
      <p:sp>
        <p:nvSpPr>
          <p:cNvPr id="24" name="文本占位符 5"/>
          <p:cNvSpPr txBox="1">
            <a:spLocks/>
          </p:cNvSpPr>
          <p:nvPr/>
        </p:nvSpPr>
        <p:spPr>
          <a:xfrm>
            <a:off x="5595246" y="5622484"/>
            <a:ext cx="265291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6</a:t>
            </a:r>
            <a:r>
              <a:rPr lang="zh-CN" altLang="zh-CN" dirty="0">
                <a:solidFill>
                  <a:schemeClr val="tx1"/>
                </a:solidFill>
              </a:rPr>
              <a:t>．系统运行</a:t>
            </a:r>
          </a:p>
        </p:txBody>
      </p:sp>
    </p:spTree>
    <p:extLst>
      <p:ext uri="{BB962C8B-B14F-4D97-AF65-F5344CB8AC3E}">
        <p14:creationId xmlns:p14="http://schemas.microsoft.com/office/powerpoint/2010/main" val="180195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7" grpId="0" animBg="1"/>
      <p:bldP spid="16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．选择访问数据库控件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02" y="871870"/>
            <a:ext cx="94523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新建</a:t>
            </a:r>
            <a:r>
              <a:rPr lang="en-US" altLang="zh-CN" dirty="0"/>
              <a:t>VB.NET</a:t>
            </a:r>
            <a:r>
              <a:rPr lang="zh-CN" altLang="zh-CN" dirty="0"/>
              <a:t>项目，在工具箱的“数据”访问控件列表中选择“</a:t>
            </a:r>
            <a:r>
              <a:rPr lang="en-US" altLang="zh-CN" dirty="0" err="1"/>
              <a:t>DataGridView</a:t>
            </a:r>
            <a:r>
              <a:rPr lang="zh-CN" altLang="zh-CN" dirty="0"/>
              <a:t>”控件，放到窗体上，如图</a:t>
            </a:r>
            <a:r>
              <a:rPr lang="en-US" altLang="zh-CN" dirty="0"/>
              <a:t>9.7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781" y="1626782"/>
            <a:ext cx="7847992" cy="3604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9825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．设置显示数据源</a:t>
            </a:r>
          </a:p>
        </p:txBody>
      </p:sp>
      <p:sp>
        <p:nvSpPr>
          <p:cNvPr id="3" name="矩形 2"/>
          <p:cNvSpPr/>
          <p:nvPr/>
        </p:nvSpPr>
        <p:spPr>
          <a:xfrm>
            <a:off x="981925" y="761904"/>
            <a:ext cx="902331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）单击“选择数据源”，显示如图</a:t>
            </a:r>
            <a:r>
              <a:rPr lang="en-US" altLang="zh-CN" dirty="0"/>
              <a:t>9.8</a:t>
            </a:r>
            <a:r>
              <a:rPr lang="zh-CN" altLang="zh-CN" dirty="0"/>
              <a:t>所示。单击“添加项目数据源”，弹出“数据源配置向导”，如图</a:t>
            </a:r>
            <a:r>
              <a:rPr lang="en-US" altLang="zh-CN" dirty="0"/>
              <a:t>9.9</a:t>
            </a:r>
            <a:r>
              <a:rPr lang="zh-CN" altLang="zh-CN" dirty="0"/>
              <a:t>所示。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004" y="2305049"/>
            <a:ext cx="2658140" cy="3222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76" y="1571403"/>
            <a:ext cx="4869711" cy="4011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188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403475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8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．设置显示数据源</a:t>
            </a:r>
          </a:p>
        </p:txBody>
      </p:sp>
      <p:sp>
        <p:nvSpPr>
          <p:cNvPr id="3" name="矩形 2"/>
          <p:cNvSpPr/>
          <p:nvPr/>
        </p:nvSpPr>
        <p:spPr>
          <a:xfrm>
            <a:off x="1024455" y="822485"/>
            <a:ext cx="908710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）选择“数据库”，单击“下一步”按钮，显示“选择数据模型”，选择“数据集”，单击“下一步”按钮，进入“选择你的数据连接”对话框（如图</a:t>
            </a:r>
            <a:r>
              <a:rPr lang="en-US" altLang="zh-CN" dirty="0"/>
              <a:t>9.10</a:t>
            </a:r>
            <a:r>
              <a:rPr lang="zh-CN" altLang="zh-CN" dirty="0"/>
              <a:t>所示）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）单击“新建连接”按钮，弹出“添加连接”对话框。根据连接的数据库选择“数据源”和对应的数据库文件名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54" y="1961258"/>
            <a:ext cx="5422604" cy="4495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09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．连接</a:t>
            </a:r>
            <a:r>
              <a:rPr lang="en-US" altLang="zh-CN" dirty="0"/>
              <a:t>Access</a:t>
            </a:r>
            <a:r>
              <a:rPr lang="zh-CN" altLang="zh-CN" dirty="0"/>
              <a:t>（</a:t>
            </a:r>
            <a:r>
              <a:rPr lang="en-US" altLang="zh-CN" dirty="0"/>
              <a:t>2010</a:t>
            </a:r>
            <a:r>
              <a:rPr lang="zh-CN" altLang="zh-CN" dirty="0"/>
              <a:t>）数据库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7442" y="839972"/>
            <a:ext cx="96118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）添加连接 </a:t>
            </a:r>
          </a:p>
          <a:p>
            <a:pPr indent="446088" fontAlgn="ctr"/>
            <a:r>
              <a:rPr lang="zh-CN" altLang="zh-CN" dirty="0"/>
              <a:t>如果连接</a:t>
            </a:r>
            <a:r>
              <a:rPr lang="en-US" altLang="zh-CN" dirty="0"/>
              <a:t>Access</a:t>
            </a:r>
            <a:r>
              <a:rPr lang="zh-CN" altLang="zh-CN" dirty="0"/>
              <a:t>（</a:t>
            </a:r>
            <a:r>
              <a:rPr lang="en-US" altLang="zh-CN" dirty="0"/>
              <a:t>2010</a:t>
            </a:r>
            <a:r>
              <a:rPr lang="zh-CN" altLang="zh-CN" dirty="0"/>
              <a:t>）数据库，例如连接学生成绩数据库（</a:t>
            </a:r>
            <a:r>
              <a:rPr lang="en-US" altLang="zh-CN" dirty="0"/>
              <a:t>XSCJ.accdb</a:t>
            </a:r>
            <a:r>
              <a:rPr lang="zh-CN" altLang="zh-CN" dirty="0"/>
              <a:t>文件），选择“</a:t>
            </a:r>
            <a:r>
              <a:rPr lang="en-US" altLang="zh-CN" dirty="0"/>
              <a:t>Microsoft Access </a:t>
            </a:r>
            <a:r>
              <a:rPr lang="zh-CN" altLang="zh-CN" dirty="0"/>
              <a:t>数据库文件”（如图</a:t>
            </a:r>
            <a:r>
              <a:rPr lang="en-US" altLang="zh-CN" dirty="0"/>
              <a:t>9.11</a:t>
            </a:r>
            <a:r>
              <a:rPr lang="zh-CN" altLang="zh-CN" dirty="0"/>
              <a:t>所示）。单击“确定”按钮，进入“添加连接”对话框，在“数据库文件名”框中选择学生成绩数据库所在的目录和文件，如图</a:t>
            </a:r>
            <a:r>
              <a:rPr lang="en-US" altLang="zh-CN" dirty="0"/>
              <a:t>9.12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80" y="2062938"/>
            <a:ext cx="4170945" cy="318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57" y="2062938"/>
            <a:ext cx="2967665" cy="318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188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536825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9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1552353" y="4075226"/>
            <a:ext cx="8410354" cy="3721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552353" y="3047706"/>
            <a:ext cx="8410354" cy="3721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552353" y="2020186"/>
            <a:ext cx="8410354" cy="3721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34590" y="147261"/>
            <a:ext cx="10623150" cy="460786"/>
            <a:chOff x="138112" y="147638"/>
            <a:chExt cx="10901363" cy="461962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38112" y="147638"/>
              <a:ext cx="354093" cy="461962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rgbClr val="C40001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2680" y="600075"/>
              <a:ext cx="10556795" cy="0"/>
            </a:xfrm>
            <a:prstGeom prst="line">
              <a:avLst/>
            </a:prstGeom>
            <a:ln w="28575">
              <a:solidFill>
                <a:srgbClr val="C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72849" y="0"/>
            <a:ext cx="860465" cy="933721"/>
            <a:chOff x="988368" y="0"/>
            <a:chExt cx="883000" cy="936104"/>
          </a:xfrm>
        </p:grpSpPr>
        <p:sp>
          <p:nvSpPr>
            <p:cNvPr id="8" name="矩形 7"/>
            <p:cNvSpPr/>
            <p:nvPr/>
          </p:nvSpPr>
          <p:spPr>
            <a:xfrm>
              <a:off x="988368" y="0"/>
              <a:ext cx="720080" cy="936104"/>
            </a:xfrm>
            <a:custGeom>
              <a:avLst/>
              <a:gdLst/>
              <a:ahLst/>
              <a:cxnLst/>
              <a:rect l="l" t="t" r="r" b="b"/>
              <a:pathLst>
                <a:path w="720080" h="936104">
                  <a:moveTo>
                    <a:pt x="0" y="0"/>
                  </a:moveTo>
                  <a:lnTo>
                    <a:pt x="720080" y="0"/>
                  </a:lnTo>
                  <a:lnTo>
                    <a:pt x="720080" y="576064"/>
                  </a:lnTo>
                  <a:cubicBezTo>
                    <a:pt x="720080" y="774909"/>
                    <a:pt x="558885" y="936104"/>
                    <a:pt x="360040" y="936104"/>
                  </a:cubicBezTo>
                  <a:cubicBezTo>
                    <a:pt x="161195" y="936104"/>
                    <a:pt x="0" y="774909"/>
                    <a:pt x="0" y="5760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8368" y="267495"/>
              <a:ext cx="883000" cy="33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LOGO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21888" y="109260"/>
            <a:ext cx="296128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关</a:t>
            </a:r>
            <a:r>
              <a:rPr lang="en-US" altLang="zh-CN" dirty="0" smtClean="0"/>
              <a:t> </a:t>
            </a:r>
            <a:r>
              <a:rPr lang="zh-CN" altLang="zh-CN" dirty="0" smtClean="0"/>
              <a:t>系</a:t>
            </a:r>
            <a:r>
              <a:rPr lang="en-US" altLang="zh-CN" dirty="0" smtClean="0"/>
              <a:t> </a:t>
            </a:r>
            <a:r>
              <a:rPr lang="zh-CN" altLang="zh-CN" dirty="0" smtClean="0"/>
              <a:t>模</a:t>
            </a:r>
            <a:r>
              <a:rPr lang="en-US" altLang="zh-CN" dirty="0" smtClean="0"/>
              <a:t> </a:t>
            </a:r>
            <a:r>
              <a:rPr lang="zh-CN" altLang="zh-CN" dirty="0" smtClean="0"/>
              <a:t>型</a:t>
            </a: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162678" y="801220"/>
            <a:ext cx="914027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 fontAlgn="ctr"/>
            <a:r>
              <a:rPr lang="zh-CN" altLang="zh-CN" dirty="0"/>
              <a:t>关系模型以二维表格（关系表）的形式组织数据库中的数据。例如：学生成绩管理系统涉及学生表、</a:t>
            </a:r>
            <a:r>
              <a:rPr lang="zh-CN" altLang="zh-CN" dirty="0">
                <a:hlinkClick r:id="rId3" action="ppaction://hlinkfile"/>
              </a:rPr>
              <a:t>课程表和成绩表（见表</a:t>
            </a:r>
            <a:r>
              <a:rPr lang="en-US" altLang="zh-CN" dirty="0">
                <a:hlinkClick r:id="rId3" action="ppaction://hlinkfile"/>
              </a:rPr>
              <a:t>9.1</a:t>
            </a:r>
            <a:r>
              <a:rPr lang="zh-CN" altLang="zh-CN" dirty="0">
                <a:hlinkClick r:id="rId3" action="ppaction://hlinkfile"/>
              </a:rPr>
              <a:t>～表</a:t>
            </a:r>
            <a:r>
              <a:rPr lang="en-US" altLang="zh-CN" dirty="0">
                <a:hlinkClick r:id="rId3" action="ppaction://hlinkfile"/>
              </a:rPr>
              <a:t>9.3</a:t>
            </a:r>
            <a:r>
              <a:rPr lang="zh-CN" altLang="zh-CN" dirty="0">
                <a:hlinkClick r:id="rId3" action="ppaction://hlinkfile"/>
              </a:rPr>
              <a:t>）</a:t>
            </a:r>
            <a:r>
              <a:rPr lang="zh-CN" altLang="zh-CN" dirty="0" smtClean="0">
                <a:hlinkClick r:id="rId3" action="ppaction://hlinkfile"/>
              </a:rPr>
              <a:t>。</a:t>
            </a:r>
            <a:endParaRPr lang="en-US" altLang="zh-CN" dirty="0" smtClean="0"/>
          </a:p>
          <a:p>
            <a:pPr indent="446088" fontAlgn="ctr">
              <a:lnSpc>
                <a:spcPct val="200000"/>
              </a:lnSpc>
            </a:pPr>
            <a:r>
              <a:rPr lang="zh-CN" altLang="zh-CN" dirty="0"/>
              <a:t>对于表</a:t>
            </a:r>
            <a:r>
              <a:rPr lang="en-US" altLang="zh-CN" dirty="0"/>
              <a:t>9.1</a:t>
            </a:r>
            <a:r>
              <a:rPr lang="zh-CN" altLang="zh-CN" dirty="0"/>
              <a:t>，关系模式可表示为：</a:t>
            </a:r>
          </a:p>
          <a:p>
            <a:pPr indent="446088">
              <a:lnSpc>
                <a:spcPct val="200000"/>
              </a:lnSpc>
            </a:pPr>
            <a:r>
              <a:rPr lang="zh-CN" altLang="zh-CN" dirty="0"/>
              <a:t>学生（</a:t>
            </a:r>
            <a:r>
              <a:rPr lang="zh-CN" altLang="zh-CN" u="sng" dirty="0"/>
              <a:t>学号</a:t>
            </a:r>
            <a:r>
              <a:rPr lang="zh-CN" altLang="zh-CN" dirty="0"/>
              <a:t>，姓名，性别，出生日期，专业，总学分，备注）</a:t>
            </a:r>
          </a:p>
          <a:p>
            <a:pPr indent="446088" fontAlgn="ctr">
              <a:lnSpc>
                <a:spcPct val="200000"/>
              </a:lnSpc>
            </a:pPr>
            <a:r>
              <a:rPr lang="zh-CN" altLang="zh-CN" dirty="0"/>
              <a:t>对于表</a:t>
            </a:r>
            <a:r>
              <a:rPr lang="en-US" altLang="zh-CN" dirty="0"/>
              <a:t>9.2</a:t>
            </a:r>
            <a:r>
              <a:rPr lang="zh-CN" altLang="zh-CN" dirty="0"/>
              <a:t>，关系模式可表示为：</a:t>
            </a:r>
          </a:p>
          <a:p>
            <a:pPr indent="446088">
              <a:lnSpc>
                <a:spcPct val="200000"/>
              </a:lnSpc>
            </a:pPr>
            <a:r>
              <a:rPr lang="zh-CN" altLang="zh-CN" dirty="0"/>
              <a:t>课程（</a:t>
            </a:r>
            <a:r>
              <a:rPr lang="zh-CN" altLang="zh-CN" u="sng" dirty="0"/>
              <a:t>课程号</a:t>
            </a:r>
            <a:r>
              <a:rPr lang="zh-CN" altLang="zh-CN" dirty="0"/>
              <a:t>，课程名，学期，学时，学分）</a:t>
            </a:r>
          </a:p>
          <a:p>
            <a:pPr indent="446088" fontAlgn="ctr">
              <a:lnSpc>
                <a:spcPct val="200000"/>
              </a:lnSpc>
            </a:pPr>
            <a:r>
              <a:rPr lang="zh-CN" altLang="zh-CN" dirty="0"/>
              <a:t>对于表</a:t>
            </a:r>
            <a:r>
              <a:rPr lang="en-US" altLang="zh-CN" dirty="0"/>
              <a:t>9.3</a:t>
            </a:r>
            <a:r>
              <a:rPr lang="zh-CN" altLang="zh-CN" dirty="0"/>
              <a:t>，关系模式可表示为：</a:t>
            </a:r>
          </a:p>
          <a:p>
            <a:pPr indent="446088">
              <a:lnSpc>
                <a:spcPct val="200000"/>
              </a:lnSpc>
            </a:pPr>
            <a:r>
              <a:rPr lang="zh-CN" altLang="zh-CN" dirty="0"/>
              <a:t>成绩（</a:t>
            </a:r>
            <a:r>
              <a:rPr lang="zh-CN" altLang="zh-CN" u="sng" dirty="0"/>
              <a:t>学号</a:t>
            </a:r>
            <a:r>
              <a:rPr lang="zh-CN" altLang="zh-CN" dirty="0"/>
              <a:t>，</a:t>
            </a:r>
            <a:r>
              <a:rPr lang="zh-CN" altLang="zh-CN" u="sng" dirty="0"/>
              <a:t>课程号</a:t>
            </a:r>
            <a:r>
              <a:rPr lang="zh-CN" altLang="zh-CN" dirty="0"/>
              <a:t>，成绩）</a:t>
            </a:r>
          </a:p>
          <a:p>
            <a:pPr indent="446088" fontAlgn="ctr"/>
            <a:r>
              <a:rPr lang="zh-CN" altLang="zh-CN" dirty="0"/>
              <a:t>在数据库中，为了操作和编程方便，表名和字段名一般用大写的英文字母组合代号来表示。例如，对于上面的关系模式①，用</a:t>
            </a:r>
            <a:r>
              <a:rPr lang="en-US" altLang="zh-CN" dirty="0"/>
              <a:t>XSB</a:t>
            </a:r>
            <a:r>
              <a:rPr lang="zh-CN" altLang="zh-CN" dirty="0"/>
              <a:t>表示学生表名，用</a:t>
            </a:r>
            <a:r>
              <a:rPr lang="en-US" altLang="zh-CN" dirty="0"/>
              <a:t>XH</a:t>
            </a:r>
            <a:r>
              <a:rPr lang="zh-CN" altLang="zh-CN" dirty="0"/>
              <a:t>、</a:t>
            </a:r>
            <a:r>
              <a:rPr lang="en-US" altLang="zh-CN" dirty="0"/>
              <a:t>XM</a:t>
            </a:r>
            <a:r>
              <a:rPr lang="zh-CN" altLang="zh-CN" dirty="0"/>
              <a:t>、</a:t>
            </a:r>
            <a:r>
              <a:rPr lang="en-US" altLang="zh-CN" dirty="0"/>
              <a:t>XB</a:t>
            </a:r>
            <a:r>
              <a:rPr lang="zh-CN" altLang="zh-CN" dirty="0"/>
              <a:t>、</a:t>
            </a:r>
            <a:r>
              <a:rPr lang="en-US" altLang="zh-CN" dirty="0"/>
              <a:t>CSRQ</a:t>
            </a:r>
            <a:r>
              <a:rPr lang="zh-CN" altLang="zh-CN" dirty="0"/>
              <a:t>、</a:t>
            </a:r>
            <a:r>
              <a:rPr lang="en-US" altLang="zh-CN" dirty="0"/>
              <a:t>ZY</a:t>
            </a:r>
            <a:r>
              <a:rPr lang="zh-CN" altLang="zh-CN" dirty="0"/>
              <a:t>、</a:t>
            </a:r>
            <a:r>
              <a:rPr lang="en-US" altLang="zh-CN" dirty="0"/>
              <a:t>ZXF</a:t>
            </a:r>
            <a:r>
              <a:rPr lang="zh-CN" altLang="zh-CN" dirty="0"/>
              <a:t>和</a:t>
            </a:r>
            <a:r>
              <a:rPr lang="en-US" altLang="zh-CN" dirty="0"/>
              <a:t>BZ</a:t>
            </a:r>
            <a:r>
              <a:rPr lang="zh-CN" altLang="zh-CN" dirty="0"/>
              <a:t>分别表示各字段名，如下：</a:t>
            </a:r>
          </a:p>
          <a:p>
            <a:pPr indent="446088" fontAlgn="ctr"/>
            <a:endParaRPr lang="zh-CN" altLang="zh-CN" dirty="0"/>
          </a:p>
        </p:txBody>
      </p:sp>
      <p:sp>
        <p:nvSpPr>
          <p:cNvPr id="14" name="圆角矩形 13"/>
          <p:cNvSpPr/>
          <p:nvPr/>
        </p:nvSpPr>
        <p:spPr>
          <a:xfrm>
            <a:off x="1552353" y="5425562"/>
            <a:ext cx="8410354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XSB( </a:t>
            </a:r>
            <a:r>
              <a:rPr lang="en-US" altLang="zh-CN" u="sng" dirty="0"/>
              <a:t>XH</a:t>
            </a:r>
            <a:r>
              <a:rPr lang="en-US" altLang="zh-CN" dirty="0"/>
              <a:t> ,XM ,XB ,CSRQ ,ZY ,ZXF ,BZ 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1750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/>
      </p:transition>
    </mc:Choice>
    <mc:Fallback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．连接</a:t>
            </a:r>
            <a:r>
              <a:rPr lang="en-US" altLang="zh-CN" dirty="0"/>
              <a:t>Access</a:t>
            </a:r>
            <a:r>
              <a:rPr lang="zh-CN" altLang="zh-CN" dirty="0"/>
              <a:t>（</a:t>
            </a:r>
            <a:r>
              <a:rPr lang="en-US" altLang="zh-CN" dirty="0"/>
              <a:t>2010</a:t>
            </a:r>
            <a:r>
              <a:rPr lang="zh-CN" altLang="zh-CN" dirty="0"/>
              <a:t>）数据库</a:t>
            </a:r>
          </a:p>
        </p:txBody>
      </p:sp>
      <p:sp>
        <p:nvSpPr>
          <p:cNvPr id="3" name="矩形 2"/>
          <p:cNvSpPr/>
          <p:nvPr/>
        </p:nvSpPr>
        <p:spPr>
          <a:xfrm>
            <a:off x="1173310" y="836331"/>
            <a:ext cx="712008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）单击“确定”按钮</a:t>
            </a:r>
            <a:r>
              <a:rPr lang="zh-CN" altLang="zh-CN" dirty="0"/>
              <a:t>，添加的</a:t>
            </a:r>
            <a:r>
              <a:rPr lang="en-US" altLang="zh-CN" dirty="0"/>
              <a:t>Access</a:t>
            </a:r>
            <a:r>
              <a:rPr lang="zh-CN" altLang="zh-CN" dirty="0"/>
              <a:t>数据连接如图</a:t>
            </a:r>
            <a:r>
              <a:rPr lang="en-US" altLang="zh-CN" dirty="0"/>
              <a:t>9.13</a:t>
            </a:r>
            <a:r>
              <a:rPr lang="zh-CN" altLang="zh-CN" dirty="0"/>
              <a:t>所示。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9" y="1350333"/>
            <a:ext cx="5667154" cy="4713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20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heelReverse spokes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．连接</a:t>
            </a:r>
            <a:r>
              <a:rPr lang="en-US" altLang="zh-CN" dirty="0"/>
              <a:t>Access</a:t>
            </a:r>
            <a:r>
              <a:rPr lang="zh-CN" altLang="zh-CN" dirty="0"/>
              <a:t>（</a:t>
            </a:r>
            <a:r>
              <a:rPr lang="en-US" altLang="zh-CN" dirty="0"/>
              <a:t>2010</a:t>
            </a:r>
            <a:r>
              <a:rPr lang="zh-CN" altLang="zh-CN" dirty="0"/>
              <a:t>）数据库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135" y="861237"/>
            <a:ext cx="961183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b="1" dirty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）单击“下一步”按钮</a:t>
            </a:r>
            <a:r>
              <a:rPr lang="zh-CN" altLang="zh-CN" dirty="0"/>
              <a:t>，弹出如图</a:t>
            </a:r>
            <a:r>
              <a:rPr lang="en-US" altLang="zh-CN" dirty="0"/>
              <a:t>9.14</a:t>
            </a:r>
            <a:r>
              <a:rPr lang="zh-CN" altLang="zh-CN" dirty="0"/>
              <a:t>所示的询问对话框。</a:t>
            </a:r>
          </a:p>
          <a:p>
            <a:pPr indent="446088" fontAlgn="ctr"/>
            <a:r>
              <a:rPr lang="zh-CN" altLang="zh-CN" dirty="0"/>
              <a:t>因为当前您连接的数据库</a:t>
            </a:r>
            <a:r>
              <a:rPr lang="en-US" altLang="zh-CN" dirty="0"/>
              <a:t>Access</a:t>
            </a:r>
            <a:r>
              <a:rPr lang="zh-CN" altLang="zh-CN" dirty="0"/>
              <a:t>文件目录不在当前项目中，如果您不想改变，则单击“否”按钮。进入“将连接字符串保存到应用程序配置文件中”对话框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1967022"/>
            <a:ext cx="5518298" cy="291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25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．将连接字符串保存到应用程序配置文件中</a:t>
            </a:r>
          </a:p>
        </p:txBody>
      </p:sp>
      <p:sp>
        <p:nvSpPr>
          <p:cNvPr id="3" name="矩形 2"/>
          <p:cNvSpPr/>
          <p:nvPr/>
        </p:nvSpPr>
        <p:spPr>
          <a:xfrm>
            <a:off x="1300901" y="783168"/>
            <a:ext cx="660972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zh-CN" dirty="0"/>
              <a:t>“连接字符串保存到应用程序配置文件中”对话框如图</a:t>
            </a:r>
            <a:r>
              <a:rPr lang="en-US" altLang="zh-CN" dirty="0"/>
              <a:t>9.15</a:t>
            </a:r>
            <a:r>
              <a:rPr lang="zh-CN" altLang="zh-CN" dirty="0"/>
              <a:t>所示。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282" y="1307804"/>
            <a:ext cx="5895089" cy="4899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907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．将连接字符串保存到应用程序配置文件中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3377" y="765544"/>
            <a:ext cx="92184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单击“下一步”按钮，弹出“选择数据库对象”对话框，选择学生表（</a:t>
            </a:r>
            <a:r>
              <a:rPr lang="en-US" altLang="zh-CN" dirty="0"/>
              <a:t>XSB</a:t>
            </a:r>
            <a:r>
              <a:rPr lang="zh-CN" altLang="zh-CN" dirty="0"/>
              <a:t>），如图</a:t>
            </a:r>
            <a:r>
              <a:rPr lang="en-US" altLang="zh-CN" dirty="0"/>
              <a:t>9.16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833" y="1244009"/>
            <a:ext cx="5805377" cy="4754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6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．将连接字符串保存到应用程序配置文件中</a:t>
            </a:r>
          </a:p>
        </p:txBody>
      </p:sp>
      <p:sp>
        <p:nvSpPr>
          <p:cNvPr id="3" name="矩形 2"/>
          <p:cNvSpPr/>
          <p:nvPr/>
        </p:nvSpPr>
        <p:spPr>
          <a:xfrm>
            <a:off x="1499191" y="889495"/>
            <a:ext cx="86017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zh-CN" dirty="0"/>
              <a:t>单击“完成”按钮，应用程序窗体中“</a:t>
            </a:r>
            <a:r>
              <a:rPr lang="en-US" altLang="zh-CN" dirty="0" err="1"/>
              <a:t>DataGridView</a:t>
            </a:r>
            <a:r>
              <a:rPr lang="zh-CN" altLang="zh-CN" dirty="0"/>
              <a:t>”对象的显示情况如图</a:t>
            </a:r>
            <a:r>
              <a:rPr lang="en-US" altLang="zh-CN" dirty="0"/>
              <a:t>9.17</a:t>
            </a:r>
            <a:r>
              <a:rPr lang="zh-CN" altLang="zh-CN" dirty="0"/>
              <a:t>所示。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218" y="1424192"/>
            <a:ext cx="5560829" cy="4232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16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</a:t>
            </a:r>
            <a:r>
              <a:rPr lang="zh-CN" altLang="zh-CN" dirty="0"/>
              <a:t>．设置显示内容的格式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8828" y="882502"/>
            <a:ext cx="93779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修改字段显示标题。选择“</a:t>
            </a:r>
            <a:r>
              <a:rPr lang="en-US" altLang="zh-CN" dirty="0" err="1"/>
              <a:t>DataGridView</a:t>
            </a:r>
            <a:r>
              <a:rPr lang="zh-CN" altLang="zh-CN" dirty="0"/>
              <a:t>”任务，单击“编辑列”，弹出“编辑列”对话框，选择“</a:t>
            </a:r>
            <a:r>
              <a:rPr lang="en-US" altLang="zh-CN" dirty="0"/>
              <a:t>XH</a:t>
            </a:r>
            <a:r>
              <a:rPr lang="zh-CN" altLang="zh-CN" dirty="0"/>
              <a:t>”列，将</a:t>
            </a:r>
            <a:r>
              <a:rPr lang="en-US" altLang="zh-CN" dirty="0" err="1"/>
              <a:t>HeaderText</a:t>
            </a:r>
            <a:r>
              <a:rPr lang="zh-CN" altLang="zh-CN" dirty="0"/>
              <a:t>属性修改为“学号”，如图</a:t>
            </a:r>
            <a:r>
              <a:rPr lang="en-US" altLang="zh-CN" dirty="0"/>
              <a:t>9.18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1506" name="Picture 2" descr="9t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321" y="1594884"/>
            <a:ext cx="5901070" cy="438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05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</a:t>
            </a:r>
            <a:r>
              <a:rPr lang="zh-CN" altLang="zh-CN" dirty="0"/>
              <a:t>．设置显示内容的格式</a:t>
            </a:r>
          </a:p>
        </p:txBody>
      </p:sp>
      <p:sp>
        <p:nvSpPr>
          <p:cNvPr id="3" name="矩形 2"/>
          <p:cNvSpPr/>
          <p:nvPr/>
        </p:nvSpPr>
        <p:spPr>
          <a:xfrm>
            <a:off x="1645964" y="839546"/>
            <a:ext cx="580319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操作完成后单击“确定”按钮，表字段显示如图</a:t>
            </a:r>
            <a:r>
              <a:rPr lang="en-US" altLang="zh-CN" dirty="0"/>
              <a:t>9.19</a:t>
            </a:r>
            <a:r>
              <a:rPr lang="zh-CN" altLang="zh-CN" dirty="0"/>
              <a:t>所示。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47" y="1446027"/>
            <a:ext cx="6976727" cy="394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113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6</a:t>
            </a:r>
            <a:r>
              <a:rPr lang="zh-CN" altLang="zh-CN" dirty="0"/>
              <a:t>．系统运行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767" y="850605"/>
            <a:ext cx="97606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选择“</a:t>
            </a:r>
            <a:r>
              <a:rPr lang="en-US" altLang="zh-CN" dirty="0" err="1"/>
              <a:t>DataGridView</a:t>
            </a:r>
            <a:r>
              <a:rPr lang="zh-CN" altLang="zh-CN" dirty="0"/>
              <a:t>”任务，单击“预览数据”，可以显示设计效果。最后单击“启动”显示运行结果（如图</a:t>
            </a:r>
            <a:r>
              <a:rPr lang="en-US" altLang="zh-CN" dirty="0"/>
              <a:t>9.20</a:t>
            </a:r>
            <a:r>
              <a:rPr lang="zh-CN" altLang="zh-CN" dirty="0"/>
              <a:t>所示）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939" y="1541721"/>
            <a:ext cx="4880343" cy="456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25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05464" y="2352004"/>
            <a:ext cx="3955493" cy="859626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通过</a:t>
            </a:r>
            <a:r>
              <a:rPr lang="en-US" altLang="zh-CN" dirty="0" err="1"/>
              <a:t>DataSet</a:t>
            </a:r>
            <a:r>
              <a:rPr lang="zh-CN" altLang="zh-CN" dirty="0"/>
              <a:t>等控件在</a:t>
            </a:r>
            <a:r>
              <a:rPr lang="en-US" altLang="zh-CN" dirty="0" err="1"/>
              <a:t>DataGridView</a:t>
            </a:r>
            <a:r>
              <a:rPr lang="zh-CN" altLang="zh-CN" dirty="0"/>
              <a:t>访问数据库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3955492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通过</a:t>
            </a:r>
            <a:r>
              <a:rPr lang="en-US" altLang="zh-CN" dirty="0" err="1"/>
              <a:t>DataSet</a:t>
            </a:r>
            <a:r>
              <a:rPr lang="zh-CN" altLang="zh-CN" dirty="0"/>
              <a:t>等控件在</a:t>
            </a:r>
            <a:r>
              <a:rPr lang="en-US" altLang="zh-CN" dirty="0" err="1"/>
              <a:t>DataGridView</a:t>
            </a:r>
            <a:r>
              <a:rPr lang="zh-CN" altLang="zh-CN" dirty="0"/>
              <a:t>访问数据库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7051" y="882502"/>
            <a:ext cx="93353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ADO.NET</a:t>
            </a:r>
            <a:r>
              <a:rPr lang="zh-CN" altLang="zh-CN" dirty="0"/>
              <a:t>对象模型的两个核心组件是</a:t>
            </a:r>
            <a:r>
              <a:rPr lang="en-US" altLang="zh-CN" dirty="0"/>
              <a:t>.NET</a:t>
            </a:r>
            <a:r>
              <a:rPr lang="zh-CN" altLang="zh-CN" dirty="0"/>
              <a:t>数据提供程序和</a:t>
            </a:r>
            <a:r>
              <a:rPr lang="en-US" altLang="zh-CN" dirty="0" err="1"/>
              <a:t>DataSet</a:t>
            </a:r>
            <a:r>
              <a:rPr lang="zh-CN" altLang="zh-CN" dirty="0"/>
              <a:t>对象，其结构如图</a:t>
            </a:r>
            <a:r>
              <a:rPr lang="en-US" altLang="zh-CN" dirty="0"/>
              <a:t>9.21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4578" name="Picture 2" descr="9t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586" y="1488558"/>
            <a:ext cx="5518298" cy="401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77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296128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关</a:t>
            </a:r>
            <a:r>
              <a:rPr lang="en-US" altLang="zh-CN" dirty="0" smtClean="0"/>
              <a:t> </a:t>
            </a:r>
            <a:r>
              <a:rPr lang="zh-CN" altLang="zh-CN" dirty="0" smtClean="0"/>
              <a:t>系</a:t>
            </a:r>
            <a:r>
              <a:rPr lang="en-US" altLang="zh-CN" dirty="0" smtClean="0"/>
              <a:t> </a:t>
            </a:r>
            <a:r>
              <a:rPr lang="zh-CN" altLang="zh-CN" dirty="0" smtClean="0"/>
              <a:t>模</a:t>
            </a:r>
            <a:r>
              <a:rPr lang="en-US" altLang="zh-CN" dirty="0" smtClean="0"/>
              <a:t> </a:t>
            </a:r>
            <a:r>
              <a:rPr lang="zh-CN" altLang="zh-CN" dirty="0" smtClean="0"/>
              <a:t>型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861236" y="808074"/>
            <a:ext cx="94948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同样，对于关系模式②，课程表表名</a:t>
            </a:r>
            <a:r>
              <a:rPr lang="en-US" altLang="zh-CN" dirty="0"/>
              <a:t>KCB</a:t>
            </a:r>
            <a:r>
              <a:rPr lang="zh-CN" altLang="zh-CN" dirty="0"/>
              <a:t>，课程号、课程名、学期、学时和学分对应的字段名分别为</a:t>
            </a:r>
            <a:r>
              <a:rPr lang="en-US" altLang="zh-CN" dirty="0"/>
              <a:t>KCH</a:t>
            </a:r>
            <a:r>
              <a:rPr lang="zh-CN" altLang="zh-CN" dirty="0"/>
              <a:t>、</a:t>
            </a:r>
            <a:r>
              <a:rPr lang="en-US" altLang="zh-CN" dirty="0"/>
              <a:t>KCM</a:t>
            </a:r>
            <a:r>
              <a:rPr lang="zh-CN" altLang="zh-CN" dirty="0"/>
              <a:t>、</a:t>
            </a:r>
            <a:r>
              <a:rPr lang="en-US" altLang="zh-CN" dirty="0"/>
              <a:t>XQ</a:t>
            </a:r>
            <a:r>
              <a:rPr lang="zh-CN" altLang="zh-CN" dirty="0"/>
              <a:t>、</a:t>
            </a:r>
            <a:r>
              <a:rPr lang="en-US" altLang="zh-CN" dirty="0"/>
              <a:t>XS</a:t>
            </a:r>
            <a:r>
              <a:rPr lang="zh-CN" altLang="zh-CN" dirty="0"/>
              <a:t>和</a:t>
            </a:r>
            <a:r>
              <a:rPr lang="en-US" altLang="zh-CN" dirty="0"/>
              <a:t>XF</a:t>
            </a:r>
            <a:r>
              <a:rPr lang="zh-CN" altLang="zh-CN" dirty="0"/>
              <a:t>，如下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81419" y="1480066"/>
            <a:ext cx="8321800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KCB( </a:t>
            </a:r>
            <a:r>
              <a:rPr lang="en-US" altLang="zh-CN" u="sng" dirty="0"/>
              <a:t>KCH</a:t>
            </a:r>
            <a:r>
              <a:rPr lang="en-US" altLang="zh-CN" dirty="0"/>
              <a:t> ,KCM ,XQ ,XS ,XF 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861236" y="2027178"/>
            <a:ext cx="949487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 fontAlgn="ctr"/>
            <a:r>
              <a:rPr lang="zh-CN" altLang="zh-CN" dirty="0"/>
              <a:t>对于关系模式③，成绩表取名</a:t>
            </a:r>
            <a:r>
              <a:rPr lang="en-US" altLang="zh-CN" dirty="0"/>
              <a:t>CJB</a:t>
            </a:r>
            <a:r>
              <a:rPr lang="zh-CN" altLang="zh-CN" dirty="0"/>
              <a:t>，学号、课程号和成绩对应的字段名分别为</a:t>
            </a:r>
            <a:r>
              <a:rPr lang="en-US" altLang="zh-CN" dirty="0"/>
              <a:t>XH</a:t>
            </a:r>
            <a:r>
              <a:rPr lang="zh-CN" altLang="zh-CN" dirty="0"/>
              <a:t>、</a:t>
            </a:r>
            <a:r>
              <a:rPr lang="en-US" altLang="zh-CN" dirty="0"/>
              <a:t>KCH</a:t>
            </a:r>
            <a:r>
              <a:rPr lang="zh-CN" altLang="zh-CN" dirty="0"/>
              <a:t>和</a:t>
            </a:r>
            <a:r>
              <a:rPr lang="en-US" altLang="zh-CN" dirty="0"/>
              <a:t>CJ</a:t>
            </a:r>
            <a:r>
              <a:rPr lang="zh-CN" altLang="zh-CN" dirty="0"/>
              <a:t>，如下：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481419" y="2736553"/>
            <a:ext cx="8321800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CJB( </a:t>
            </a:r>
            <a:r>
              <a:rPr lang="en-US" altLang="zh-CN" u="sng" dirty="0"/>
              <a:t>XH</a:t>
            </a:r>
            <a:r>
              <a:rPr lang="en-US" altLang="zh-CN" dirty="0"/>
              <a:t> ,</a:t>
            </a:r>
            <a:r>
              <a:rPr lang="en-US" altLang="zh-CN" u="sng" dirty="0"/>
              <a:t>KCH</a:t>
            </a:r>
            <a:r>
              <a:rPr lang="en-US" altLang="zh-CN" dirty="0"/>
              <a:t> ,CJ 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0363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通过</a:t>
            </a:r>
            <a:r>
              <a:rPr lang="en-US" altLang="zh-CN" dirty="0" err="1"/>
              <a:t>DataSet</a:t>
            </a:r>
            <a:r>
              <a:rPr lang="zh-CN" altLang="zh-CN" dirty="0"/>
              <a:t>等控件在</a:t>
            </a:r>
            <a:r>
              <a:rPr lang="en-US" altLang="zh-CN" dirty="0" err="1"/>
              <a:t>DataGridView</a:t>
            </a:r>
            <a:r>
              <a:rPr lang="zh-CN" altLang="zh-CN" dirty="0"/>
              <a:t>访问数据库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237" y="839972"/>
            <a:ext cx="952677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【例</a:t>
            </a:r>
            <a:r>
              <a:rPr lang="en-US" altLang="zh-CN" dirty="0"/>
              <a:t>9.3</a:t>
            </a:r>
            <a:r>
              <a:rPr lang="zh-CN" altLang="zh-CN" dirty="0"/>
              <a:t>】 查询</a:t>
            </a:r>
            <a:r>
              <a:rPr lang="en-US" altLang="zh-CN" dirty="0"/>
              <a:t>Access</a:t>
            </a:r>
            <a:r>
              <a:rPr lang="zh-CN" altLang="zh-CN" dirty="0"/>
              <a:t>数据库学生信息。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）添加</a:t>
            </a:r>
            <a:r>
              <a:rPr lang="en-US" altLang="zh-CN" dirty="0" err="1"/>
              <a:t>OleDb</a:t>
            </a:r>
            <a:r>
              <a:rPr lang="zh-CN" altLang="zh-CN" dirty="0"/>
              <a:t>工具。</a:t>
            </a:r>
          </a:p>
          <a:p>
            <a:pPr indent="446088" fontAlgn="ctr"/>
            <a:r>
              <a:rPr lang="en-US" altLang="zh-CN" dirty="0"/>
              <a:t>Access</a:t>
            </a:r>
            <a:r>
              <a:rPr lang="zh-CN" altLang="zh-CN" dirty="0"/>
              <a:t>数据库编程时会用到</a:t>
            </a:r>
            <a:r>
              <a:rPr lang="en-US" altLang="zh-CN" dirty="0" err="1"/>
              <a:t>OleDb</a:t>
            </a:r>
            <a:r>
              <a:rPr lang="zh-CN" altLang="zh-CN" dirty="0"/>
              <a:t>前缀的</a:t>
            </a:r>
            <a:r>
              <a:rPr lang="en-US" altLang="zh-CN" dirty="0"/>
              <a:t>Connection</a:t>
            </a:r>
            <a:r>
              <a:rPr lang="zh-CN" altLang="zh-CN" dirty="0"/>
              <a:t>、</a:t>
            </a:r>
            <a:r>
              <a:rPr lang="en-US" altLang="zh-CN" dirty="0" err="1"/>
              <a:t>DataAdapter</a:t>
            </a:r>
            <a:r>
              <a:rPr lang="zh-CN" altLang="zh-CN" dirty="0"/>
              <a:t>、</a:t>
            </a:r>
            <a:r>
              <a:rPr lang="en-US" altLang="zh-CN" dirty="0"/>
              <a:t>Command</a:t>
            </a:r>
            <a:r>
              <a:rPr lang="zh-CN" altLang="zh-CN" dirty="0"/>
              <a:t>等控件，如果控件不在工具箱中，可以用鼠标右击。</a:t>
            </a:r>
          </a:p>
          <a:p>
            <a:pPr indent="446088" fontAlgn="ctr"/>
            <a:r>
              <a:rPr lang="zh-CN" altLang="zh-CN" dirty="0"/>
              <a:t>在工具箱的“数据”选项卡上按右键，选择“选择项”项，如图</a:t>
            </a:r>
            <a:r>
              <a:rPr lang="en-US" altLang="zh-CN" dirty="0"/>
              <a:t>9.22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5602" name="Picture 2" descr="9t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31" y="2360428"/>
            <a:ext cx="3506145" cy="3560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52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通过</a:t>
            </a:r>
            <a:r>
              <a:rPr lang="en-US" altLang="zh-CN" dirty="0" err="1"/>
              <a:t>DataSet</a:t>
            </a:r>
            <a:r>
              <a:rPr lang="zh-CN" altLang="zh-CN" dirty="0"/>
              <a:t>等控件在</a:t>
            </a:r>
            <a:r>
              <a:rPr lang="en-US" altLang="zh-CN" dirty="0" err="1"/>
              <a:t>DataGridView</a:t>
            </a:r>
            <a:r>
              <a:rPr lang="zh-CN" altLang="zh-CN" dirty="0"/>
              <a:t>访问数据库</a:t>
            </a:r>
          </a:p>
        </p:txBody>
      </p:sp>
      <p:sp>
        <p:nvSpPr>
          <p:cNvPr id="3" name="矩形 2"/>
          <p:cNvSpPr/>
          <p:nvPr/>
        </p:nvSpPr>
        <p:spPr>
          <a:xfrm>
            <a:off x="1237106" y="846964"/>
            <a:ext cx="81833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zh-CN" dirty="0"/>
              <a:t>进入“选择工具箱项”对话框，将相应的控件添加到工具箱中，如图</a:t>
            </a:r>
            <a:r>
              <a:rPr lang="en-US" altLang="zh-CN" dirty="0"/>
              <a:t>9.23</a:t>
            </a:r>
            <a:r>
              <a:rPr lang="zh-CN" altLang="zh-CN" dirty="0"/>
              <a:t>所示。</a:t>
            </a:r>
          </a:p>
        </p:txBody>
      </p:sp>
      <p:pic>
        <p:nvPicPr>
          <p:cNvPr id="26626" name="Picture 2" descr="9t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88" y="1318438"/>
            <a:ext cx="6127514" cy="446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41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通过</a:t>
            </a:r>
            <a:r>
              <a:rPr lang="en-US" altLang="zh-CN" dirty="0" err="1"/>
              <a:t>DataSet</a:t>
            </a:r>
            <a:r>
              <a:rPr lang="zh-CN" altLang="zh-CN" dirty="0"/>
              <a:t>等控件在</a:t>
            </a:r>
            <a:r>
              <a:rPr lang="en-US" altLang="zh-CN" dirty="0" err="1"/>
              <a:t>DataGridView</a:t>
            </a:r>
            <a:r>
              <a:rPr lang="zh-CN" altLang="zh-CN" dirty="0"/>
              <a:t>访问数据库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0605" y="935665"/>
            <a:ext cx="954803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）在使用数据库之前，必须先连接到数据库，相当于在数据库和应用程序之间建一座“桥”。</a:t>
            </a:r>
          </a:p>
          <a:p>
            <a:pPr fontAlgn="ctr"/>
            <a:r>
              <a:rPr lang="zh-CN" altLang="zh-CN" dirty="0"/>
              <a:t>选择“工具箱”→“数据”→</a:t>
            </a:r>
            <a:r>
              <a:rPr lang="en-US" altLang="zh-CN" dirty="0" err="1"/>
              <a:t>OleDbConnection</a:t>
            </a:r>
            <a:r>
              <a:rPr lang="zh-CN" altLang="zh-CN" dirty="0"/>
              <a:t>控件，双击该控件，控件图标</a:t>
            </a:r>
            <a:r>
              <a:rPr lang="en-US" altLang="zh-CN" dirty="0"/>
              <a:t>OleDbConnection1</a:t>
            </a:r>
            <a:r>
              <a:rPr lang="zh-CN" altLang="zh-CN" dirty="0"/>
              <a:t>出现在窗体的不可见控件区中。</a:t>
            </a:r>
            <a:r>
              <a:rPr lang="en-US" altLang="zh-CN" dirty="0"/>
              <a:t>OleDbConnection1</a:t>
            </a:r>
            <a:r>
              <a:rPr lang="zh-CN" altLang="zh-CN" dirty="0"/>
              <a:t>是</a:t>
            </a:r>
            <a:r>
              <a:rPr lang="en-US" altLang="zh-CN" dirty="0" err="1"/>
              <a:t>OleDbConnection</a:t>
            </a:r>
            <a:r>
              <a:rPr lang="zh-CN" altLang="zh-CN" dirty="0"/>
              <a:t>类型的对象。选择</a:t>
            </a:r>
            <a:r>
              <a:rPr lang="en-US" altLang="zh-CN" dirty="0"/>
              <a:t>OleDbConnection1</a:t>
            </a:r>
            <a:r>
              <a:rPr lang="zh-CN" altLang="zh-CN" dirty="0"/>
              <a:t>对象，设置</a:t>
            </a:r>
            <a:r>
              <a:rPr lang="en-US" altLang="zh-CN" dirty="0"/>
              <a:t>OleDbConnection1</a:t>
            </a:r>
            <a:r>
              <a:rPr lang="zh-CN" altLang="zh-CN" dirty="0"/>
              <a:t>的“</a:t>
            </a:r>
            <a:r>
              <a:rPr lang="en-US" altLang="zh-CN" dirty="0" err="1"/>
              <a:t>ConnectionString</a:t>
            </a:r>
            <a:r>
              <a:rPr lang="zh-CN" altLang="zh-CN" dirty="0"/>
              <a:t>”属性，如图</a:t>
            </a:r>
            <a:r>
              <a:rPr lang="en-US" altLang="zh-CN" dirty="0"/>
              <a:t>9.24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7650" name="Picture 2" descr="9t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354" y="2336048"/>
            <a:ext cx="5730506" cy="3345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7584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通过</a:t>
            </a:r>
            <a:r>
              <a:rPr lang="en-US" altLang="zh-CN" dirty="0" err="1"/>
              <a:t>DataSet</a:t>
            </a:r>
            <a:r>
              <a:rPr lang="zh-CN" altLang="zh-CN" dirty="0"/>
              <a:t>等控件在</a:t>
            </a:r>
            <a:r>
              <a:rPr lang="en-US" altLang="zh-CN" dirty="0" err="1"/>
              <a:t>DataGridView</a:t>
            </a:r>
            <a:r>
              <a:rPr lang="zh-CN" altLang="zh-CN" dirty="0"/>
              <a:t>访问数据库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8707" y="850605"/>
            <a:ext cx="953740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）添加</a:t>
            </a:r>
            <a:r>
              <a:rPr lang="en-US" altLang="zh-CN" dirty="0"/>
              <a:t>OleDbDataAdapter1</a:t>
            </a:r>
            <a:r>
              <a:rPr lang="zh-CN" altLang="zh-CN" dirty="0"/>
              <a:t>控件对象，它充当数据库和程序之间的数据搬运者。添加</a:t>
            </a:r>
            <a:r>
              <a:rPr lang="en-US" altLang="zh-CN" dirty="0"/>
              <a:t>OleDbDataAdapter1</a:t>
            </a:r>
            <a:r>
              <a:rPr lang="zh-CN" altLang="zh-CN" dirty="0"/>
              <a:t>时，会自动弹出“数据适配器配置向导”对话框；或在以后修改</a:t>
            </a:r>
            <a:r>
              <a:rPr lang="en-US" altLang="zh-CN" dirty="0"/>
              <a:t>OleDbDataAdapter1</a:t>
            </a:r>
            <a:r>
              <a:rPr lang="zh-CN" altLang="zh-CN" dirty="0"/>
              <a:t>时，在控件对象上单击鼠标右键，在弹出的菜单中选择“配置数据适配器”，进入“数据适配器配置向导”。首先显示“选择你的数据连接”对话框，选择已有连接，或者新建连接，单击“下一步”按钮，系统显示“选择命令类型”对话框，如图</a:t>
            </a:r>
            <a:r>
              <a:rPr lang="en-US" altLang="zh-CN" dirty="0"/>
              <a:t>9.25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82" y="2250987"/>
            <a:ext cx="4582632" cy="376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798848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通过</a:t>
            </a:r>
            <a:r>
              <a:rPr lang="en-US" altLang="zh-CN" dirty="0" err="1"/>
              <a:t>DataSet</a:t>
            </a:r>
            <a:r>
              <a:rPr lang="zh-CN" altLang="zh-CN" dirty="0"/>
              <a:t>等控件在</a:t>
            </a:r>
            <a:r>
              <a:rPr lang="en-US" altLang="zh-CN" dirty="0" err="1"/>
              <a:t>DataGridView</a:t>
            </a:r>
            <a:r>
              <a:rPr lang="zh-CN" altLang="zh-CN" dirty="0"/>
              <a:t>访问数据库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2381" y="935665"/>
            <a:ext cx="98138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单击“下一步”按钮，在对话框中选择数据表，可以输入</a:t>
            </a:r>
            <a:r>
              <a:rPr lang="en-US" altLang="zh-CN" dirty="0"/>
              <a:t>SQL</a:t>
            </a:r>
            <a:r>
              <a:rPr lang="zh-CN" altLang="zh-CN" dirty="0"/>
              <a:t>语句，也可单击“查询生成器”按钮后生成</a:t>
            </a:r>
            <a:r>
              <a:rPr lang="en-US" altLang="zh-CN" dirty="0"/>
              <a:t>SQL</a:t>
            </a:r>
            <a:r>
              <a:rPr lang="zh-CN" altLang="zh-CN" dirty="0"/>
              <a:t>语句，如图</a:t>
            </a:r>
            <a:r>
              <a:rPr lang="en-US" altLang="zh-CN" dirty="0"/>
              <a:t>9.26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447" y="1551218"/>
            <a:ext cx="5784111" cy="469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25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通过</a:t>
            </a:r>
            <a:r>
              <a:rPr lang="en-US" altLang="zh-CN" dirty="0" err="1"/>
              <a:t>DataSet</a:t>
            </a:r>
            <a:r>
              <a:rPr lang="zh-CN" altLang="zh-CN" dirty="0"/>
              <a:t>等控件在</a:t>
            </a:r>
            <a:r>
              <a:rPr lang="en-US" altLang="zh-CN" dirty="0" err="1"/>
              <a:t>DataGridView</a:t>
            </a:r>
            <a:r>
              <a:rPr lang="zh-CN" altLang="zh-CN" dirty="0"/>
              <a:t>访问数据库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8074" y="935665"/>
            <a:ext cx="96330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）建立应用程序的</a:t>
            </a:r>
            <a:r>
              <a:rPr lang="en-US" altLang="zh-CN" dirty="0" err="1"/>
              <a:t>DataSet</a:t>
            </a:r>
            <a:r>
              <a:rPr lang="zh-CN" altLang="zh-CN" dirty="0"/>
              <a:t>对象。右击</a:t>
            </a:r>
            <a:r>
              <a:rPr lang="en-US" altLang="zh-CN" dirty="0"/>
              <a:t>OleDbDataAdapter1</a:t>
            </a:r>
            <a:r>
              <a:rPr lang="zh-CN" altLang="zh-CN" dirty="0"/>
              <a:t>控件，选择“生成数据集”（如图</a:t>
            </a:r>
            <a:r>
              <a:rPr lang="en-US" altLang="zh-CN" dirty="0"/>
              <a:t>9.27</a:t>
            </a:r>
            <a:r>
              <a:rPr lang="zh-CN" altLang="zh-CN" dirty="0"/>
              <a:t>所示），出现如图</a:t>
            </a:r>
            <a:r>
              <a:rPr lang="en-US" altLang="zh-CN" dirty="0"/>
              <a:t>9.28</a:t>
            </a:r>
            <a:r>
              <a:rPr lang="zh-CN" altLang="zh-CN" dirty="0"/>
              <a:t>所示的“生成数据集”对话框，勾选“</a:t>
            </a:r>
            <a:r>
              <a:rPr lang="en-US" altLang="zh-CN" dirty="0"/>
              <a:t>XSB</a:t>
            </a:r>
            <a:r>
              <a:rPr lang="zh-CN" altLang="zh-CN" dirty="0"/>
              <a:t>（</a:t>
            </a:r>
            <a:r>
              <a:rPr lang="en-US" altLang="zh-CN" dirty="0" err="1"/>
              <a:t>OleDbData</a:t>
            </a:r>
            <a:r>
              <a:rPr lang="en-US" altLang="zh-CN" dirty="0"/>
              <a:t> </a:t>
            </a:r>
            <a:r>
              <a:rPr lang="en-US" altLang="zh-CN" dirty="0" err="1"/>
              <a:t>Adapterl</a:t>
            </a:r>
            <a:r>
              <a:rPr lang="zh-CN" altLang="zh-CN" dirty="0"/>
              <a:t>）复选框，单击“确定”按钮，在窗体不可见控件区中会出现</a:t>
            </a:r>
            <a:r>
              <a:rPr lang="en-US" altLang="zh-CN" dirty="0"/>
              <a:t> </a:t>
            </a:r>
            <a:r>
              <a:rPr lang="en-US" altLang="zh-CN" dirty="0" smtClean="0"/>
              <a:t>	       </a:t>
            </a:r>
            <a:r>
              <a:rPr lang="zh-CN" altLang="zh-CN" dirty="0" smtClean="0"/>
              <a:t>控件</a:t>
            </a:r>
            <a:r>
              <a:rPr lang="zh-CN" altLang="zh-CN" dirty="0"/>
              <a:t>图标。相当于在程序中建立了一个“库房”，随后程序就可以使用它了。这个“库房”就是</a:t>
            </a:r>
            <a:r>
              <a:rPr lang="en-US" altLang="zh-CN" dirty="0" err="1"/>
              <a:t>DataSet</a:t>
            </a:r>
            <a:r>
              <a:rPr lang="zh-CN" altLang="zh-CN" dirty="0"/>
              <a:t>对象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0722" name="Picture 2" descr="9T17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23" y="1505051"/>
            <a:ext cx="882502" cy="275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 descr="9t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80" y="3952724"/>
            <a:ext cx="4449843" cy="2308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74" y="2074438"/>
            <a:ext cx="4603898" cy="4186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31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通过</a:t>
            </a:r>
            <a:r>
              <a:rPr lang="en-US" altLang="zh-CN" dirty="0" err="1"/>
              <a:t>DataSet</a:t>
            </a:r>
            <a:r>
              <a:rPr lang="zh-CN" altLang="zh-CN" dirty="0"/>
              <a:t>等控件在</a:t>
            </a:r>
            <a:r>
              <a:rPr lang="en-US" altLang="zh-CN" dirty="0" err="1"/>
              <a:t>DataGridView</a:t>
            </a:r>
            <a:r>
              <a:rPr lang="zh-CN" altLang="zh-CN" dirty="0"/>
              <a:t>访问数据库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9972" y="829340"/>
            <a:ext cx="959056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）在窗体上再添加一个</a:t>
            </a:r>
            <a:r>
              <a:rPr lang="en-US" altLang="zh-CN" dirty="0" err="1"/>
              <a:t>DataGridView</a:t>
            </a:r>
            <a:r>
              <a:rPr lang="zh-CN" altLang="zh-CN" dirty="0"/>
              <a:t>控件，作为表格的输出，其</a:t>
            </a:r>
            <a:r>
              <a:rPr lang="en-US" altLang="zh-CN" dirty="0" err="1"/>
              <a:t>DataSource</a:t>
            </a:r>
            <a:r>
              <a:rPr lang="zh-CN" altLang="zh-CN" dirty="0"/>
              <a:t>属性值设为</a:t>
            </a:r>
            <a:r>
              <a:rPr lang="en-US" altLang="zh-CN" dirty="0"/>
              <a:t>DataSet11</a:t>
            </a:r>
            <a:r>
              <a:rPr lang="zh-CN" altLang="zh-CN" dirty="0"/>
              <a:t>，其</a:t>
            </a:r>
            <a:r>
              <a:rPr lang="en-US" altLang="zh-CN" dirty="0" err="1"/>
              <a:t>DataMember</a:t>
            </a:r>
            <a:r>
              <a:rPr lang="zh-CN" altLang="zh-CN" dirty="0"/>
              <a:t>属性值设为</a:t>
            </a:r>
            <a:r>
              <a:rPr lang="en-US" altLang="zh-CN" dirty="0"/>
              <a:t>XSB</a:t>
            </a:r>
            <a:r>
              <a:rPr lang="zh-CN" altLang="zh-CN" dirty="0"/>
              <a:t>表，</a:t>
            </a:r>
            <a:r>
              <a:rPr lang="en-US" altLang="zh-CN" dirty="0"/>
              <a:t>DataGridView1</a:t>
            </a:r>
            <a:r>
              <a:rPr lang="zh-CN" altLang="zh-CN" dirty="0"/>
              <a:t>控件中就会出现</a:t>
            </a:r>
            <a:r>
              <a:rPr lang="en-US" altLang="zh-CN" dirty="0"/>
              <a:t>XSB</a:t>
            </a:r>
            <a:r>
              <a:rPr lang="zh-CN" altLang="zh-CN" dirty="0"/>
              <a:t>表的各个字段，如图</a:t>
            </a:r>
            <a:r>
              <a:rPr lang="en-US" altLang="zh-CN" dirty="0"/>
              <a:t>9.29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81" y="1706503"/>
            <a:ext cx="6687879" cy="3968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88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通过</a:t>
            </a:r>
            <a:r>
              <a:rPr lang="en-US" altLang="zh-CN" dirty="0" err="1"/>
              <a:t>DataSet</a:t>
            </a:r>
            <a:r>
              <a:rPr lang="zh-CN" altLang="zh-CN" dirty="0"/>
              <a:t>等控件在</a:t>
            </a:r>
            <a:r>
              <a:rPr lang="en-US" altLang="zh-CN" dirty="0" err="1"/>
              <a:t>DataGridView</a:t>
            </a:r>
            <a:r>
              <a:rPr lang="zh-CN" altLang="zh-CN" dirty="0"/>
              <a:t>访问数据库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8707" y="765544"/>
            <a:ext cx="96437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上述操作添加了</a:t>
            </a:r>
            <a:r>
              <a:rPr lang="en-US" altLang="zh-CN" dirty="0"/>
              <a:t>4</a:t>
            </a:r>
            <a:r>
              <a:rPr lang="zh-CN" altLang="zh-CN" dirty="0"/>
              <a:t>个控件并完成相应的属性设置后，程序代码只需简单的一行就可以实现数据库查询了，程序代码如下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99190" y="1381097"/>
            <a:ext cx="8665535" cy="12599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Button1_Click(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</a:t>
            </a:r>
            <a:r>
              <a:rPr lang="en-US" altLang="zh-CN" dirty="0" smtClean="0"/>
              <a:t> </a:t>
            </a:r>
            <a:r>
              <a:rPr lang="en-US" altLang="zh-CN" dirty="0"/>
              <a:t>Handles Button1.Click</a:t>
            </a:r>
            <a:endParaRPr lang="zh-CN" altLang="zh-CN" dirty="0"/>
          </a:p>
          <a:p>
            <a:r>
              <a:rPr lang="en-US" altLang="zh-CN" dirty="0"/>
              <a:t>       OleDbDataAdapter1.Fill(DataSet11)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445284" y="2641016"/>
            <a:ext cx="449514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单击“查询”按钮，输出结果如图</a:t>
            </a:r>
            <a:r>
              <a:rPr lang="en-US" altLang="zh-CN" dirty="0"/>
              <a:t>9.30</a:t>
            </a:r>
            <a:r>
              <a:rPr lang="zh-CN" altLang="zh-CN" dirty="0"/>
              <a:t>所示。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957" y="2721935"/>
            <a:ext cx="4098852" cy="365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86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r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29200" y="3307098"/>
            <a:ext cx="5730949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en-US" altLang="zh-CN" sz="3600" b="1" dirty="0">
                <a:solidFill>
                  <a:schemeClr val="bg1"/>
                </a:solidFill>
              </a:rPr>
              <a:t>ADO.NET</a:t>
            </a:r>
            <a:r>
              <a:rPr lang="zh-CN" altLang="zh-CN" sz="3600" b="1" dirty="0">
                <a:solidFill>
                  <a:schemeClr val="bg1"/>
                </a:solidFill>
              </a:rPr>
              <a:t>编程访问数据库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8954" y="1075608"/>
            <a:ext cx="4704757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9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数据库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16044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1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4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11791" y="2714114"/>
            <a:ext cx="3381153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编程访问数据库控件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323247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595248" y="3359027"/>
            <a:ext cx="2761943" cy="43679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．用</a:t>
            </a:r>
            <a:r>
              <a:rPr lang="en-US" altLang="zh-CN" dirty="0">
                <a:solidFill>
                  <a:schemeClr val="tx1"/>
                </a:solidFill>
              </a:rPr>
              <a:t>Connection</a:t>
            </a:r>
            <a:r>
              <a:rPr lang="zh-CN" altLang="zh-CN" dirty="0">
                <a:solidFill>
                  <a:schemeClr val="tx1"/>
                </a:solidFill>
              </a:rPr>
              <a:t>建立与数据库的连接</a:t>
            </a:r>
          </a:p>
        </p:txBody>
      </p:sp>
      <p:sp>
        <p:nvSpPr>
          <p:cNvPr id="17" name="文本占位符 5"/>
          <p:cNvSpPr txBox="1">
            <a:spLocks/>
          </p:cNvSpPr>
          <p:nvPr/>
        </p:nvSpPr>
        <p:spPr>
          <a:xfrm>
            <a:off x="5595247" y="3935454"/>
            <a:ext cx="2761943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．用</a:t>
            </a:r>
            <a:r>
              <a:rPr lang="en-US" altLang="zh-CN" dirty="0">
                <a:solidFill>
                  <a:schemeClr val="tx1"/>
                </a:solidFill>
              </a:rPr>
              <a:t>Command</a:t>
            </a:r>
            <a:r>
              <a:rPr lang="zh-CN" altLang="zh-CN" dirty="0">
                <a:solidFill>
                  <a:schemeClr val="tx1"/>
                </a:solidFill>
              </a:rPr>
              <a:t>对象执行</a:t>
            </a:r>
            <a:r>
              <a:rPr lang="en-US" altLang="zh-CN" dirty="0">
                <a:solidFill>
                  <a:schemeClr val="tx1"/>
                </a:solidFill>
              </a:rPr>
              <a:t>SQL</a:t>
            </a:r>
            <a:r>
              <a:rPr lang="zh-CN" altLang="zh-CN" dirty="0">
                <a:solidFill>
                  <a:schemeClr val="tx1"/>
                </a:solidFill>
              </a:rPr>
              <a:t>命令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595247" y="4351405"/>
            <a:ext cx="2761943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 err="1">
                <a:solidFill>
                  <a:schemeClr val="tx1"/>
                </a:solidFill>
              </a:rPr>
              <a:t>DataAdapter</a:t>
            </a:r>
            <a:r>
              <a:rPr lang="zh-CN" altLang="zh-CN" dirty="0">
                <a:solidFill>
                  <a:schemeClr val="tx1"/>
                </a:solidFill>
              </a:rPr>
              <a:t>对象</a:t>
            </a:r>
          </a:p>
        </p:txBody>
      </p:sp>
      <p:sp>
        <p:nvSpPr>
          <p:cNvPr id="22" name="文本占位符 5"/>
          <p:cNvSpPr txBox="1">
            <a:spLocks/>
          </p:cNvSpPr>
          <p:nvPr/>
        </p:nvSpPr>
        <p:spPr>
          <a:xfrm>
            <a:off x="5595246" y="4768336"/>
            <a:ext cx="2761943" cy="239599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 err="1">
                <a:solidFill>
                  <a:schemeClr val="tx1"/>
                </a:solidFill>
              </a:rPr>
              <a:t>DataSet</a:t>
            </a:r>
            <a:r>
              <a:rPr lang="zh-CN" altLang="zh-CN" dirty="0">
                <a:solidFill>
                  <a:schemeClr val="tx1"/>
                </a:solidFill>
              </a:rPr>
              <a:t>对象</a:t>
            </a:r>
          </a:p>
        </p:txBody>
      </p:sp>
      <p:sp>
        <p:nvSpPr>
          <p:cNvPr id="23" name="文本占位符 5"/>
          <p:cNvSpPr txBox="1">
            <a:spLocks/>
          </p:cNvSpPr>
          <p:nvPr/>
        </p:nvSpPr>
        <p:spPr>
          <a:xfrm>
            <a:off x="5595248" y="5159462"/>
            <a:ext cx="2761943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 err="1">
                <a:solidFill>
                  <a:schemeClr val="tx1"/>
                </a:solidFill>
              </a:rPr>
              <a:t>DataRelation</a:t>
            </a:r>
            <a:r>
              <a:rPr lang="zh-CN" altLang="zh-CN" dirty="0">
                <a:solidFill>
                  <a:schemeClr val="tx1"/>
                </a:solidFill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3084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7" grpId="0" animBg="1"/>
      <p:bldP spid="16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5818" y="2692563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SQL </a:t>
            </a:r>
            <a:r>
              <a:rPr lang="zh-CN" altLang="zh-CN" dirty="0" smtClean="0"/>
              <a:t>语</a:t>
            </a:r>
            <a:r>
              <a:rPr lang="en-US" altLang="zh-CN" dirty="0" smtClean="0"/>
              <a:t> </a:t>
            </a:r>
            <a:r>
              <a:rPr lang="zh-CN" altLang="zh-CN" dirty="0" smtClean="0"/>
              <a:t>言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28229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28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．用</a:t>
            </a:r>
            <a:r>
              <a:rPr lang="en-US" altLang="zh-CN" dirty="0"/>
              <a:t>Connection</a:t>
            </a:r>
            <a:r>
              <a:rPr lang="zh-CN" altLang="zh-CN" dirty="0"/>
              <a:t>建立与数据库的连接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1870" y="861237"/>
            <a:ext cx="94523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在</a:t>
            </a:r>
            <a:r>
              <a:rPr lang="en-US" altLang="zh-CN" dirty="0"/>
              <a:t>ADO.NET</a:t>
            </a:r>
            <a:r>
              <a:rPr lang="zh-CN" altLang="zh-CN" dirty="0"/>
              <a:t>中，一般用</a:t>
            </a:r>
            <a:r>
              <a:rPr lang="en-US" altLang="zh-CN" dirty="0"/>
              <a:t>Connection</a:t>
            </a:r>
            <a:r>
              <a:rPr lang="zh-CN" altLang="zh-CN" dirty="0"/>
              <a:t>对象建立与数据库的连接，在工具箱中有几种</a:t>
            </a:r>
            <a:r>
              <a:rPr lang="en-US" altLang="zh-CN" dirty="0"/>
              <a:t>Connection</a:t>
            </a:r>
            <a:r>
              <a:rPr lang="zh-CN" altLang="zh-CN" dirty="0"/>
              <a:t>对象，可以根据需要选择。通过设置</a:t>
            </a:r>
            <a:r>
              <a:rPr lang="en-US" altLang="zh-CN" dirty="0"/>
              <a:t>Connection</a:t>
            </a:r>
            <a:r>
              <a:rPr lang="zh-CN" altLang="zh-CN" dirty="0"/>
              <a:t>对象的</a:t>
            </a:r>
            <a:r>
              <a:rPr lang="en-US" altLang="zh-CN" dirty="0" err="1"/>
              <a:t>ConnectionString</a:t>
            </a:r>
            <a:r>
              <a:rPr lang="zh-CN" altLang="zh-CN" dirty="0"/>
              <a:t>属性，可以连接各种数据源，该属性值是字符串类型，称为数据库连接串。不同的数据库，它的连接串是不同的。</a:t>
            </a:r>
          </a:p>
          <a:p>
            <a:pPr indent="446088" fontAlgn="ctr"/>
            <a:r>
              <a:rPr lang="zh-CN" altLang="zh-CN" dirty="0"/>
              <a:t>例如，连接到</a:t>
            </a:r>
            <a:r>
              <a:rPr lang="en-US" altLang="zh-CN" dirty="0"/>
              <a:t>D</a:t>
            </a:r>
            <a:r>
              <a:rPr lang="zh-CN" altLang="zh-CN" dirty="0"/>
              <a:t>盘</a:t>
            </a:r>
            <a:r>
              <a:rPr lang="en-US" altLang="zh-CN" dirty="0"/>
              <a:t>My Documents</a:t>
            </a:r>
            <a:r>
              <a:rPr lang="zh-CN" altLang="zh-CN" dirty="0"/>
              <a:t>文件夹中的</a:t>
            </a:r>
            <a:r>
              <a:rPr lang="en-US" altLang="zh-CN" dirty="0"/>
              <a:t>Access</a:t>
            </a:r>
            <a:r>
              <a:rPr lang="zh-CN" altLang="zh-CN" dirty="0"/>
              <a:t>数据库</a:t>
            </a:r>
            <a:r>
              <a:rPr lang="en-US" altLang="zh-CN" dirty="0"/>
              <a:t>xscj.accdb</a:t>
            </a:r>
            <a:r>
              <a:rPr lang="zh-CN" altLang="zh-CN" dirty="0"/>
              <a:t>的连接串如下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67293" y="2105246"/>
            <a:ext cx="8261498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OleDbConnection1.ConnectionString = " Provider=Microsoft.ACE.OLEDB.12.0;Data Source=</a:t>
            </a:r>
            <a:endParaRPr lang="zh-CN" altLang="zh-CN" dirty="0"/>
          </a:p>
          <a:p>
            <a:r>
              <a:rPr lang="en-US" altLang="zh-CN" dirty="0"/>
              <a:t>'D:\My Documents\xscj.accdb'"			' </a:t>
            </a:r>
            <a:r>
              <a:rPr lang="zh-CN" altLang="zh-CN" dirty="0"/>
              <a:t>定义连接</a:t>
            </a:r>
          </a:p>
          <a:p>
            <a:r>
              <a:rPr lang="en-US" altLang="zh-CN" dirty="0"/>
              <a:t>OleDbConnection1.Open()				' </a:t>
            </a:r>
            <a:r>
              <a:rPr lang="zh-CN" altLang="zh-CN" dirty="0"/>
              <a:t>打开</a:t>
            </a:r>
            <a:r>
              <a:rPr lang="zh-CN" altLang="zh-CN" dirty="0" smtClean="0"/>
              <a:t>连接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56930" y="3179135"/>
            <a:ext cx="94417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连接数据库字符串在前面界面中显示数据库是系统已经生成，可以粘贴使用。如果已经存放到配置文件中也可以用程序从配置文件中读取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63717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．用</a:t>
            </a:r>
            <a:r>
              <a:rPr lang="en-US" altLang="zh-CN" dirty="0"/>
              <a:t>Command</a:t>
            </a:r>
            <a:r>
              <a:rPr lang="zh-CN" altLang="zh-CN" dirty="0"/>
              <a:t>对象执行</a:t>
            </a:r>
            <a:r>
              <a:rPr lang="en-US" altLang="zh-CN" dirty="0"/>
              <a:t>SQL</a:t>
            </a:r>
            <a:r>
              <a:rPr lang="zh-CN" altLang="zh-CN" dirty="0"/>
              <a:t>命令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9340" y="861237"/>
            <a:ext cx="95693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连接数据库后，通过</a:t>
            </a:r>
            <a:r>
              <a:rPr lang="en-US" altLang="zh-CN" dirty="0"/>
              <a:t>Command</a:t>
            </a:r>
            <a:r>
              <a:rPr lang="zh-CN" altLang="zh-CN" dirty="0"/>
              <a:t>对象或</a:t>
            </a:r>
            <a:r>
              <a:rPr lang="en-US" altLang="zh-CN" dirty="0" err="1"/>
              <a:t>DataAdapter</a:t>
            </a:r>
            <a:r>
              <a:rPr lang="zh-CN" altLang="zh-CN" dirty="0"/>
              <a:t>对象执行</a:t>
            </a:r>
            <a:r>
              <a:rPr lang="en-US" altLang="zh-CN" dirty="0"/>
              <a:t>Select</a:t>
            </a:r>
            <a:r>
              <a:rPr lang="zh-CN" altLang="zh-CN" dirty="0"/>
              <a:t>、</a:t>
            </a:r>
            <a:r>
              <a:rPr lang="en-US" altLang="zh-CN" dirty="0"/>
              <a:t>Insert</a:t>
            </a:r>
            <a:r>
              <a:rPr lang="zh-CN" altLang="zh-CN" dirty="0"/>
              <a:t>、</a:t>
            </a:r>
            <a:r>
              <a:rPr lang="en-US" altLang="zh-CN" dirty="0"/>
              <a:t>Update</a:t>
            </a:r>
            <a:r>
              <a:rPr lang="zh-CN" altLang="zh-CN" dirty="0"/>
              <a:t>或</a:t>
            </a:r>
            <a:r>
              <a:rPr lang="en-US" altLang="zh-CN" dirty="0"/>
              <a:t>Delete</a:t>
            </a:r>
            <a:r>
              <a:rPr lang="zh-CN" altLang="zh-CN" dirty="0"/>
              <a:t>等</a:t>
            </a:r>
            <a:r>
              <a:rPr lang="en-US" altLang="zh-CN" dirty="0"/>
              <a:t>SQL</a:t>
            </a:r>
            <a:r>
              <a:rPr lang="zh-CN" altLang="zh-CN" dirty="0"/>
              <a:t>命令，对数据库进行查询、插入、更新和删除等操作。</a:t>
            </a:r>
            <a:r>
              <a:rPr lang="en-US" altLang="zh-CN" dirty="0"/>
              <a:t>Command</a:t>
            </a:r>
            <a:r>
              <a:rPr lang="zh-CN" altLang="zh-CN" dirty="0"/>
              <a:t>对象要执行的</a:t>
            </a:r>
            <a:r>
              <a:rPr lang="en-US" altLang="zh-CN" dirty="0"/>
              <a:t>SQL</a:t>
            </a:r>
            <a:r>
              <a:rPr lang="zh-CN" altLang="zh-CN" dirty="0"/>
              <a:t>命令是通过它的</a:t>
            </a:r>
            <a:r>
              <a:rPr lang="en-US" altLang="zh-CN" dirty="0" err="1"/>
              <a:t>CommandText</a:t>
            </a:r>
            <a:r>
              <a:rPr lang="zh-CN" altLang="zh-CN" dirty="0"/>
              <a:t>属性定义的，</a:t>
            </a:r>
            <a:r>
              <a:rPr lang="en-US" altLang="zh-CN" dirty="0" err="1"/>
              <a:t>CommandText</a:t>
            </a:r>
            <a:r>
              <a:rPr lang="zh-CN" altLang="zh-CN" dirty="0"/>
              <a:t>属性值也是字符串类型。执行</a:t>
            </a:r>
            <a:r>
              <a:rPr lang="en-US" altLang="zh-CN" dirty="0"/>
              <a:t>SQL</a:t>
            </a:r>
            <a:r>
              <a:rPr lang="zh-CN" altLang="zh-CN" dirty="0"/>
              <a:t>命令通过调用</a:t>
            </a:r>
            <a:r>
              <a:rPr lang="en-US" altLang="zh-CN" dirty="0"/>
              <a:t>Command</a:t>
            </a:r>
            <a:r>
              <a:rPr lang="zh-CN" altLang="zh-CN" dirty="0"/>
              <a:t>对象的几个方法来完成，</a:t>
            </a:r>
            <a:r>
              <a:rPr lang="en-US" altLang="zh-CN" dirty="0"/>
              <a:t>Command</a:t>
            </a:r>
            <a:r>
              <a:rPr lang="zh-CN" altLang="zh-CN" dirty="0"/>
              <a:t>对象的常用方法见表</a:t>
            </a:r>
            <a:r>
              <a:rPr lang="en-US" altLang="zh-CN" dirty="0"/>
              <a:t>9.4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173982"/>
              </p:ext>
            </p:extLst>
          </p:nvPr>
        </p:nvGraphicFramePr>
        <p:xfrm>
          <a:off x="2009553" y="2000009"/>
          <a:ext cx="8080744" cy="3124883"/>
        </p:xfrm>
        <a:graphic>
          <a:graphicData uri="http://schemas.openxmlformats.org/drawingml/2006/table">
            <a:tbl>
              <a:tblPr/>
              <a:tblGrid>
                <a:gridCol w="1553118"/>
                <a:gridCol w="6527626"/>
              </a:tblGrid>
              <a:tr h="312488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方法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说明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31248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Cancel()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取消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Comand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对象的执行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8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CreateParameter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创建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Parameter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497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ExecuteNonQuery()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执行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CommandText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属性指定的内容，返回数据表被影响的行数。只有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Update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Insert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Delete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命令会影响行数。该方法用于执行对数据库的更新操作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8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ExecuteReader()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执行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CommandText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属性指定的内容，返回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DataReader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497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ExecuteScalar()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执行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CommandText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属性指定的内容，返回结果表第一行第一列的值。该方法只能执行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Select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命令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497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ExecuteXmlReader()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执行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CommandText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属性指定的内容，返回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XmlReader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对象。只有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SQL Server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才能用此方法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1834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 err="1"/>
              <a:t>DataAdapter</a:t>
            </a:r>
            <a:r>
              <a:rPr lang="zh-CN" altLang="zh-CN" dirty="0"/>
              <a:t>对象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930" y="871870"/>
            <a:ext cx="93566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 err="1"/>
              <a:t>DataAdapter</a:t>
            </a:r>
            <a:r>
              <a:rPr lang="zh-CN" altLang="zh-CN" dirty="0"/>
              <a:t>怎样向</a:t>
            </a:r>
            <a:r>
              <a:rPr lang="en-US" altLang="zh-CN" dirty="0" err="1"/>
              <a:t>DataSet</a:t>
            </a:r>
            <a:r>
              <a:rPr lang="zh-CN" altLang="zh-CN" dirty="0"/>
              <a:t>填充数据呢？如图</a:t>
            </a:r>
            <a:r>
              <a:rPr lang="en-US" altLang="zh-CN" dirty="0"/>
              <a:t>9.31</a:t>
            </a:r>
            <a:r>
              <a:rPr lang="zh-CN" altLang="zh-CN" dirty="0"/>
              <a:t>所示，先用</a:t>
            </a:r>
            <a:r>
              <a:rPr lang="en-US" altLang="zh-CN" dirty="0"/>
              <a:t>Connection</a:t>
            </a:r>
            <a:r>
              <a:rPr lang="zh-CN" altLang="zh-CN" dirty="0"/>
              <a:t>建立数据库连接，相当于在数据库和应用程序之间建立一座桥梁，然后再用</a:t>
            </a:r>
            <a:r>
              <a:rPr lang="en-US" altLang="zh-CN" dirty="0" err="1"/>
              <a:t>DataAdapter</a:t>
            </a:r>
            <a:r>
              <a:rPr lang="zh-CN" altLang="zh-CN" dirty="0"/>
              <a:t>来填充它。</a:t>
            </a:r>
            <a:r>
              <a:rPr lang="en-US" altLang="zh-CN" dirty="0" err="1"/>
              <a:t>DataAdapter</a:t>
            </a:r>
            <a:r>
              <a:rPr lang="zh-CN" altLang="zh-CN" dirty="0"/>
              <a:t>相当于一辆运货的卡车，</a:t>
            </a:r>
            <a:r>
              <a:rPr lang="en-US" altLang="zh-CN" dirty="0"/>
              <a:t>Command</a:t>
            </a:r>
            <a:r>
              <a:rPr lang="zh-CN" altLang="zh-CN" dirty="0"/>
              <a:t>就是卡车上的搬运工，一辆卡车上最多可以有</a:t>
            </a:r>
            <a:r>
              <a:rPr lang="en-US" altLang="zh-CN" dirty="0"/>
              <a:t>4</a:t>
            </a:r>
            <a:r>
              <a:rPr lang="zh-CN" altLang="zh-CN" dirty="0"/>
              <a:t>位搬运工，分别是</a:t>
            </a:r>
            <a:r>
              <a:rPr lang="en-US" altLang="zh-CN" dirty="0"/>
              <a:t>Select</a:t>
            </a:r>
            <a:r>
              <a:rPr lang="zh-CN" altLang="zh-CN" dirty="0"/>
              <a:t>、</a:t>
            </a:r>
            <a:r>
              <a:rPr lang="en-US" altLang="zh-CN" dirty="0"/>
              <a:t>Insert</a:t>
            </a:r>
            <a:r>
              <a:rPr lang="zh-CN" altLang="zh-CN" dirty="0"/>
              <a:t>、</a:t>
            </a:r>
            <a:r>
              <a:rPr lang="en-US" altLang="zh-CN" dirty="0"/>
              <a:t>Update</a:t>
            </a:r>
            <a:r>
              <a:rPr lang="zh-CN" altLang="zh-CN" dirty="0"/>
              <a:t>和</a:t>
            </a:r>
            <a:r>
              <a:rPr lang="en-US" altLang="zh-CN" dirty="0"/>
              <a:t>Delete</a:t>
            </a:r>
            <a:r>
              <a:rPr lang="zh-CN" altLang="zh-CN" dirty="0"/>
              <a:t>，每人专司一职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5842" name="Picture 2" descr="9t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84" y="2233925"/>
            <a:ext cx="6092456" cy="2947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3058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 err="1"/>
              <a:t>DataAdapter</a:t>
            </a:r>
            <a:r>
              <a:rPr lang="zh-CN" altLang="zh-CN" dirty="0"/>
              <a:t>对象</a:t>
            </a:r>
          </a:p>
        </p:txBody>
      </p:sp>
      <p:sp>
        <p:nvSpPr>
          <p:cNvPr id="3" name="矩形 2"/>
          <p:cNvSpPr/>
          <p:nvPr/>
        </p:nvSpPr>
        <p:spPr>
          <a:xfrm>
            <a:off x="1556083" y="857596"/>
            <a:ext cx="86724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zh-CN" dirty="0"/>
              <a:t>使用</a:t>
            </a:r>
            <a:r>
              <a:rPr lang="en-US" altLang="zh-CN" dirty="0" err="1"/>
              <a:t>DataAdapter</a:t>
            </a:r>
            <a:r>
              <a:rPr lang="zh-CN" altLang="zh-CN" dirty="0"/>
              <a:t>对象前必须先创建，创建</a:t>
            </a:r>
            <a:r>
              <a:rPr lang="en-US" altLang="zh-CN" dirty="0" err="1"/>
              <a:t>DataAdapter</a:t>
            </a:r>
            <a:r>
              <a:rPr lang="zh-CN" altLang="zh-CN" dirty="0"/>
              <a:t>对象的语法格式有如下</a:t>
            </a:r>
            <a:r>
              <a:rPr lang="en-US" altLang="zh-CN" dirty="0"/>
              <a:t>4</a:t>
            </a:r>
            <a:r>
              <a:rPr lang="zh-CN" altLang="zh-CN" dirty="0"/>
              <a:t>种：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6083" y="1227449"/>
            <a:ext cx="8417257" cy="12599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</a:t>
            </a:r>
            <a:r>
              <a:rPr lang="zh-CN" altLang="zh-CN" dirty="0"/>
              <a:t>对象名</a:t>
            </a:r>
            <a:r>
              <a:rPr lang="en-US" altLang="zh-CN" dirty="0"/>
              <a:t> As New </a:t>
            </a:r>
            <a:r>
              <a:rPr lang="en-US" altLang="zh-CN" dirty="0" err="1"/>
              <a:t>OleDbDataAdapter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Dim </a:t>
            </a:r>
            <a:r>
              <a:rPr lang="zh-CN" altLang="zh-CN" dirty="0"/>
              <a:t>对象名</a:t>
            </a:r>
            <a:r>
              <a:rPr lang="en-US" altLang="zh-CN" dirty="0"/>
              <a:t> As New </a:t>
            </a:r>
            <a:r>
              <a:rPr lang="en-US" altLang="zh-CN" dirty="0" err="1"/>
              <a:t>OleDbDataAdapter</a:t>
            </a:r>
            <a:r>
              <a:rPr lang="en-US" altLang="zh-CN" dirty="0"/>
              <a:t>(</a:t>
            </a:r>
            <a:r>
              <a:rPr lang="en-US" altLang="zh-CN" dirty="0" err="1"/>
              <a:t>OleDbCommand</a:t>
            </a:r>
            <a:r>
              <a:rPr lang="zh-CN" altLang="zh-CN" dirty="0"/>
              <a:t>对象</a:t>
            </a:r>
            <a:r>
              <a:rPr lang="en-US" altLang="zh-CN" dirty="0"/>
              <a:t>)  </a:t>
            </a:r>
            <a:endParaRPr lang="zh-CN" altLang="zh-CN" dirty="0"/>
          </a:p>
          <a:p>
            <a:r>
              <a:rPr lang="en-US" altLang="zh-CN" dirty="0"/>
              <a:t>Dim </a:t>
            </a:r>
            <a:r>
              <a:rPr lang="zh-CN" altLang="zh-CN" dirty="0"/>
              <a:t>对象名</a:t>
            </a:r>
            <a:r>
              <a:rPr lang="en-US" altLang="zh-CN" dirty="0"/>
              <a:t> As New </a:t>
            </a:r>
            <a:r>
              <a:rPr lang="en-US" altLang="zh-CN" dirty="0" err="1"/>
              <a:t>OleDbDataAdapter</a:t>
            </a:r>
            <a:r>
              <a:rPr lang="en-US" altLang="zh-CN" dirty="0"/>
              <a:t>(SQL</a:t>
            </a:r>
            <a:r>
              <a:rPr lang="zh-CN" altLang="zh-CN" dirty="0"/>
              <a:t>命令串，</a:t>
            </a:r>
            <a:r>
              <a:rPr lang="en-US" altLang="zh-CN" dirty="0" err="1"/>
              <a:t>OleDbConnection</a:t>
            </a:r>
            <a:r>
              <a:rPr lang="zh-CN" altLang="zh-CN" dirty="0"/>
              <a:t>对象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Dim </a:t>
            </a:r>
            <a:r>
              <a:rPr lang="zh-CN" altLang="zh-CN" dirty="0"/>
              <a:t>对象名</a:t>
            </a:r>
            <a:r>
              <a:rPr lang="en-US" altLang="zh-CN" dirty="0"/>
              <a:t> As New </a:t>
            </a:r>
            <a:r>
              <a:rPr lang="en-US" altLang="zh-CN" dirty="0" err="1"/>
              <a:t>OleDbDataAdapter</a:t>
            </a:r>
            <a:r>
              <a:rPr lang="en-US" altLang="zh-CN" dirty="0"/>
              <a:t>(SQL</a:t>
            </a:r>
            <a:r>
              <a:rPr lang="zh-CN" altLang="zh-CN" dirty="0"/>
              <a:t>命令串，连接字符串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477926" y="2531608"/>
            <a:ext cx="925032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zh-CN" dirty="0"/>
              <a:t>创建</a:t>
            </a:r>
            <a:r>
              <a:rPr lang="en-US" altLang="zh-CN" dirty="0" err="1"/>
              <a:t>SqlDataAdapter</a:t>
            </a:r>
            <a:r>
              <a:rPr lang="zh-CN" altLang="zh-CN" dirty="0"/>
              <a:t>对象的语法格式与之类似，只要将所有的“</a:t>
            </a:r>
            <a:r>
              <a:rPr lang="en-US" altLang="zh-CN" dirty="0" err="1"/>
              <a:t>OleDb</a:t>
            </a:r>
            <a:r>
              <a:rPr lang="zh-CN" altLang="zh-CN" dirty="0"/>
              <a:t>”改为“</a:t>
            </a:r>
            <a:r>
              <a:rPr lang="en-US" altLang="zh-CN" dirty="0" err="1"/>
              <a:t>Sql</a:t>
            </a:r>
            <a:r>
              <a:rPr lang="zh-CN" altLang="zh-CN" dirty="0"/>
              <a:t>”即可。</a:t>
            </a:r>
          </a:p>
          <a:p>
            <a:pPr fontAlgn="ctr"/>
            <a:r>
              <a:rPr lang="zh-CN" altLang="zh-CN" dirty="0"/>
              <a:t>例如，以下代码使用第</a:t>
            </a:r>
            <a:r>
              <a:rPr lang="en-US" altLang="zh-CN" dirty="0"/>
              <a:t>1</a:t>
            </a:r>
            <a:r>
              <a:rPr lang="zh-CN" altLang="zh-CN" dirty="0"/>
              <a:t>种格式创建</a:t>
            </a:r>
            <a:r>
              <a:rPr lang="en-US" altLang="zh-CN" dirty="0" err="1"/>
              <a:t>DataAdapter</a:t>
            </a:r>
            <a:r>
              <a:rPr lang="zh-CN" altLang="zh-CN" dirty="0"/>
              <a:t>对象：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6083" y="3147161"/>
            <a:ext cx="8417257" cy="2417683"/>
          </a:xfrm>
          <a:prstGeom prst="roundRect">
            <a:avLst>
              <a:gd name="adj" fmla="val 875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conn As New </a:t>
            </a:r>
            <a:r>
              <a:rPr lang="en-US" altLang="zh-CN" dirty="0" err="1"/>
              <a:t>OleDbConnection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Dim </a:t>
            </a:r>
            <a:r>
              <a:rPr lang="en-US" altLang="zh-CN" dirty="0" err="1"/>
              <a:t>cmd</a:t>
            </a:r>
            <a:r>
              <a:rPr lang="en-US" altLang="zh-CN" dirty="0"/>
              <a:t> As New </a:t>
            </a:r>
            <a:r>
              <a:rPr lang="en-US" altLang="zh-CN" dirty="0" err="1"/>
              <a:t>OleDbCommand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 err="1"/>
              <a:t>conn.ConnectionString</a:t>
            </a:r>
            <a:r>
              <a:rPr lang="en-US" altLang="zh-CN" dirty="0"/>
              <a:t> = " Provider=Microsoft.ACE.OLEDB.12.0;Data Source=</a:t>
            </a:r>
            <a:endParaRPr lang="zh-CN" altLang="zh-CN" dirty="0"/>
          </a:p>
          <a:p>
            <a:r>
              <a:rPr lang="en-US" altLang="zh-CN" dirty="0"/>
              <a:t>			</a:t>
            </a:r>
            <a:r>
              <a:rPr lang="en-US" altLang="zh-CN" dirty="0" smtClean="0"/>
              <a:t>' </a:t>
            </a:r>
            <a:r>
              <a:rPr lang="en-US" altLang="zh-CN" dirty="0"/>
              <a:t>E:\MyDB\Access\xscj.accdb '"</a:t>
            </a:r>
            <a:endParaRPr lang="zh-CN" altLang="zh-CN" dirty="0"/>
          </a:p>
          <a:p>
            <a:r>
              <a:rPr lang="en-US" altLang="zh-CN" dirty="0" err="1"/>
              <a:t>conn.Open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 err="1"/>
              <a:t>cmd.Connection</a:t>
            </a:r>
            <a:r>
              <a:rPr lang="en-US" altLang="zh-CN" dirty="0"/>
              <a:t> = conn</a:t>
            </a:r>
            <a:endParaRPr lang="zh-CN" altLang="zh-CN" dirty="0"/>
          </a:p>
          <a:p>
            <a:r>
              <a:rPr lang="en-US" altLang="zh-CN" dirty="0" err="1"/>
              <a:t>cmd.CommandText</a:t>
            </a:r>
            <a:r>
              <a:rPr lang="en-US" altLang="zh-CN" dirty="0"/>
              <a:t> = "Select * from XSB"</a:t>
            </a:r>
            <a:endParaRPr lang="zh-CN" altLang="zh-CN" dirty="0"/>
          </a:p>
          <a:p>
            <a:r>
              <a:rPr lang="en-US" altLang="zh-CN" dirty="0"/>
              <a:t>Dim </a:t>
            </a:r>
            <a:r>
              <a:rPr lang="en-US" altLang="zh-CN" dirty="0" err="1"/>
              <a:t>Adpt</a:t>
            </a:r>
            <a:r>
              <a:rPr lang="en-US" altLang="zh-CN" dirty="0"/>
              <a:t> As New </a:t>
            </a:r>
            <a:r>
              <a:rPr lang="en-US" altLang="zh-CN" dirty="0" err="1"/>
              <a:t>OleDbDataAdapter</a:t>
            </a:r>
            <a:r>
              <a:rPr lang="en-US" altLang="zh-CN" dirty="0"/>
              <a:t>(</a:t>
            </a:r>
            <a:r>
              <a:rPr lang="en-US" altLang="zh-CN" dirty="0" err="1"/>
              <a:t>cmd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0504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 err="1"/>
              <a:t>DataAdapter</a:t>
            </a:r>
            <a:r>
              <a:rPr lang="zh-CN" altLang="zh-CN" dirty="0"/>
              <a:t>对象</a:t>
            </a:r>
          </a:p>
        </p:txBody>
      </p:sp>
      <p:sp>
        <p:nvSpPr>
          <p:cNvPr id="3" name="矩形 2"/>
          <p:cNvSpPr/>
          <p:nvPr/>
        </p:nvSpPr>
        <p:spPr>
          <a:xfrm>
            <a:off x="1216007" y="765118"/>
            <a:ext cx="534466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再如，以下代码使用第</a:t>
            </a:r>
            <a:r>
              <a:rPr lang="en-US" altLang="zh-CN" dirty="0"/>
              <a:t>3</a:t>
            </a:r>
            <a:r>
              <a:rPr lang="zh-CN" altLang="zh-CN" dirty="0"/>
              <a:t>种格式创建</a:t>
            </a:r>
            <a:r>
              <a:rPr lang="en-US" altLang="zh-CN" dirty="0" err="1"/>
              <a:t>DataAdapter</a:t>
            </a:r>
            <a:r>
              <a:rPr lang="zh-CN" altLang="zh-CN" dirty="0"/>
              <a:t>对象：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9871" y="1225386"/>
            <a:ext cx="8697432" cy="1549360"/>
          </a:xfrm>
          <a:prstGeom prst="roundRect">
            <a:avLst>
              <a:gd name="adj" fmla="val 1186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conn As New </a:t>
            </a:r>
            <a:r>
              <a:rPr lang="en-US" altLang="zh-CN" dirty="0" err="1"/>
              <a:t>OleDbConnection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 err="1"/>
              <a:t>conn.ConnectionString</a:t>
            </a:r>
            <a:r>
              <a:rPr lang="en-US" altLang="zh-CN" dirty="0"/>
              <a:t> = " Provider=Microsoft.ACE.OLEDB.12.0;Data Source=</a:t>
            </a:r>
            <a:endParaRPr lang="zh-CN" altLang="zh-CN" dirty="0"/>
          </a:p>
          <a:p>
            <a:r>
              <a:rPr lang="en-US" altLang="zh-CN" dirty="0"/>
              <a:t>			</a:t>
            </a:r>
            <a:r>
              <a:rPr lang="en-US" altLang="zh-CN" dirty="0" smtClean="0"/>
              <a:t>' </a:t>
            </a:r>
            <a:r>
              <a:rPr lang="en-US" altLang="zh-CN" dirty="0"/>
              <a:t>E:\MyDB\Access\xscj.accdb '"</a:t>
            </a:r>
            <a:endParaRPr lang="zh-CN" altLang="zh-CN" dirty="0"/>
          </a:p>
          <a:p>
            <a:r>
              <a:rPr lang="en-US" altLang="zh-CN" dirty="0" err="1"/>
              <a:t>conn.Open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Dim </a:t>
            </a:r>
            <a:r>
              <a:rPr lang="en-US" altLang="zh-CN" dirty="0" err="1"/>
              <a:t>Adpt</a:t>
            </a:r>
            <a:r>
              <a:rPr lang="en-US" altLang="zh-CN" dirty="0"/>
              <a:t> As New </a:t>
            </a:r>
            <a:r>
              <a:rPr lang="en-US" altLang="zh-CN" dirty="0" err="1"/>
              <a:t>OleDbDataAdapter</a:t>
            </a:r>
            <a:r>
              <a:rPr lang="en-US" altLang="zh-CN" dirty="0"/>
              <a:t>("Select * from XSB", conn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621888" y="2774746"/>
            <a:ext cx="991497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 fontAlgn="ctr"/>
            <a:r>
              <a:rPr lang="zh-CN" altLang="zh-CN" dirty="0"/>
              <a:t>第</a:t>
            </a:r>
            <a:r>
              <a:rPr lang="en-US" altLang="zh-CN" dirty="0"/>
              <a:t>1</a:t>
            </a:r>
            <a:r>
              <a:rPr lang="zh-CN" altLang="zh-CN" dirty="0"/>
              <a:t>种格式是在创建</a:t>
            </a:r>
            <a:r>
              <a:rPr lang="en-US" altLang="zh-CN" dirty="0" err="1"/>
              <a:t>DataAdapter</a:t>
            </a:r>
            <a:r>
              <a:rPr lang="zh-CN" altLang="zh-CN" dirty="0"/>
              <a:t>对象后，再赋予其连接、</a:t>
            </a:r>
            <a:r>
              <a:rPr lang="en-US" altLang="zh-CN" dirty="0"/>
              <a:t>SQL</a:t>
            </a:r>
            <a:r>
              <a:rPr lang="zh-CN" altLang="zh-CN" dirty="0"/>
              <a:t>命令等对象属性值；第</a:t>
            </a:r>
            <a:r>
              <a:rPr lang="en-US" altLang="zh-CN" dirty="0"/>
              <a:t>4</a:t>
            </a:r>
            <a:r>
              <a:rPr lang="zh-CN" altLang="zh-CN" dirty="0"/>
              <a:t>种格式则不需先建立</a:t>
            </a:r>
            <a:r>
              <a:rPr lang="en-US" altLang="zh-CN" dirty="0" err="1"/>
              <a:t>OleDbConnection</a:t>
            </a:r>
            <a:r>
              <a:rPr lang="zh-CN" altLang="zh-CN" dirty="0"/>
              <a:t>和</a:t>
            </a:r>
            <a:r>
              <a:rPr lang="en-US" altLang="zh-CN" dirty="0" err="1"/>
              <a:t>OleDbCommand</a:t>
            </a:r>
            <a:r>
              <a:rPr lang="zh-CN" altLang="zh-CN" dirty="0"/>
              <a:t>对象即直接创建，例如：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239871" y="3456240"/>
            <a:ext cx="8697432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</a:t>
            </a:r>
            <a:r>
              <a:rPr lang="en-US" altLang="zh-CN" dirty="0" err="1"/>
              <a:t>Adpt</a:t>
            </a:r>
            <a:r>
              <a:rPr lang="en-US" altLang="zh-CN" dirty="0"/>
              <a:t> As New </a:t>
            </a:r>
            <a:r>
              <a:rPr lang="en-US" altLang="zh-CN" dirty="0" err="1"/>
              <a:t>OleDbDataAdapter</a:t>
            </a:r>
            <a:r>
              <a:rPr lang="en-US" altLang="zh-CN" dirty="0"/>
              <a:t>("Select * from XSB"," Provider=Microsoft.ACE.OLEDB.12.0;</a:t>
            </a:r>
            <a:endParaRPr lang="zh-CN" altLang="zh-CN" dirty="0"/>
          </a:p>
          <a:p>
            <a:r>
              <a:rPr lang="en-US" altLang="zh-CN" dirty="0"/>
              <a:t>					</a:t>
            </a:r>
            <a:r>
              <a:rPr lang="en-US" altLang="zh-CN" dirty="0" smtClean="0"/>
              <a:t>Data </a:t>
            </a:r>
            <a:r>
              <a:rPr lang="en-US" altLang="zh-CN" dirty="0"/>
              <a:t>Source=' E:\MyDB\Access\xscj.accdb '")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3306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 err="1"/>
              <a:t>DataAdapter</a:t>
            </a:r>
            <a:r>
              <a:rPr lang="zh-CN" altLang="zh-CN" dirty="0"/>
              <a:t>对象</a:t>
            </a:r>
          </a:p>
        </p:txBody>
      </p:sp>
      <p:sp>
        <p:nvSpPr>
          <p:cNvPr id="3" name="矩形 2"/>
          <p:cNvSpPr/>
          <p:nvPr/>
        </p:nvSpPr>
        <p:spPr>
          <a:xfrm>
            <a:off x="1269362" y="797016"/>
            <a:ext cx="600350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 err="1"/>
              <a:t>DataAdapter</a:t>
            </a:r>
            <a:r>
              <a:rPr lang="zh-CN" altLang="zh-CN" dirty="0"/>
              <a:t>对象的常用属性和方法分别列于表</a:t>
            </a:r>
            <a:r>
              <a:rPr lang="en-US" altLang="zh-CN" dirty="0"/>
              <a:t>9.5</a:t>
            </a:r>
            <a:r>
              <a:rPr lang="zh-CN" altLang="zh-CN" dirty="0"/>
              <a:t>和表</a:t>
            </a:r>
            <a:r>
              <a:rPr lang="en-US" altLang="zh-CN" dirty="0"/>
              <a:t>9.6</a:t>
            </a:r>
            <a:r>
              <a:rPr lang="zh-CN" altLang="zh-CN" dirty="0"/>
              <a:t>中。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894743"/>
              </p:ext>
            </p:extLst>
          </p:nvPr>
        </p:nvGraphicFramePr>
        <p:xfrm>
          <a:off x="1350335" y="1918916"/>
          <a:ext cx="8846288" cy="1983232"/>
        </p:xfrm>
        <a:graphic>
          <a:graphicData uri="http://schemas.openxmlformats.org/drawingml/2006/table">
            <a:tbl>
              <a:tblPr/>
              <a:tblGrid>
                <a:gridCol w="1958568"/>
                <a:gridCol w="6887720"/>
              </a:tblGrid>
              <a:tr h="28331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 dirty="0">
                          <a:effectLst/>
                          <a:latin typeface="Times New Roman"/>
                          <a:ea typeface="宋体"/>
                        </a:rPr>
                        <a:t>属性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说明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28331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ContinueUpdateOnError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获取或设置当执行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Update()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方法更新数据源发生错误时是否继续。默认为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63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DeleteCommand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获取或设置删除数据源中的数据行的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SQL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命令。该值为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Comand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对象。例如，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cmd.DeleteCommand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=New 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OleDbCommand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("Delete from 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xs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 where 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xh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='100001'",conn)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31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InsertCommand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获取或设置向数据源中插入数据行的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SQL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命令。该值为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Comand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31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SelectCommand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获取或设置查询数据源的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SQL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命令。该值为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Comand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31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UpdateCommand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获取或设置更新数据源中数据行的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SQL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命令。该值为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Comand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0638" y="1445512"/>
            <a:ext cx="38715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52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29238" algn="r"/>
              </a:tabLst>
            </a:pP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9.5  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DataAdapter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对象的常用属性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18648"/>
              </p:ext>
            </p:extLst>
          </p:nvPr>
        </p:nvGraphicFramePr>
        <p:xfrm>
          <a:off x="1464206" y="4551067"/>
          <a:ext cx="8743050" cy="1345277"/>
        </p:xfrm>
        <a:graphic>
          <a:graphicData uri="http://schemas.openxmlformats.org/drawingml/2006/table">
            <a:tbl>
              <a:tblPr/>
              <a:tblGrid>
                <a:gridCol w="1939209"/>
                <a:gridCol w="6803841"/>
              </a:tblGrid>
              <a:tr h="329277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方法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说明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Fill(dataset,srcTable)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将数据集的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SelectCommand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属性指定的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SQL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命令执行后所选取的数据行置入参数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指定的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Update(dataset,srcTable)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调用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InsertCommand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或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UpdateCommand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或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DeleteCommand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属性指定的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SQL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命令，将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对象更新到相应的数据源。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参数指定要更新到数据源的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对象，参数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srcTable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为数据表对应的来源数据表名。该方法的返回值为影响的行数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680638" y="4084639"/>
            <a:ext cx="38715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52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29238" algn="r"/>
              </a:tabLst>
            </a:pP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9.6  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DataAdapter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对象的常用方法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04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</a:t>
            </a:r>
            <a:r>
              <a:rPr lang="en-US" altLang="zh-CN" dirty="0" err="1"/>
              <a:t>DataSet</a:t>
            </a:r>
            <a:r>
              <a:rPr lang="zh-CN" altLang="zh-CN" dirty="0"/>
              <a:t>对象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02" y="818707"/>
            <a:ext cx="9473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en-US" altLang="zh-CN" dirty="0" err="1"/>
              <a:t>DataSet</a:t>
            </a:r>
            <a:r>
              <a:rPr lang="zh-CN" altLang="zh-CN" dirty="0"/>
              <a:t>对象（即</a:t>
            </a:r>
            <a:r>
              <a:rPr lang="en-US" altLang="zh-CN" dirty="0" err="1"/>
              <a:t>DataTableCollection</a:t>
            </a:r>
            <a:r>
              <a:rPr lang="zh-CN" altLang="zh-CN" dirty="0"/>
              <a:t>：数据表集合）由若干个</a:t>
            </a:r>
            <a:r>
              <a:rPr lang="en-US" altLang="zh-CN" dirty="0" err="1"/>
              <a:t>DataTable</a:t>
            </a:r>
            <a:r>
              <a:rPr lang="zh-CN" altLang="zh-CN" dirty="0"/>
              <a:t>（数据表）构成，而数据表由数据行集合或数据列集合构成。数据行集合包含若干个</a:t>
            </a:r>
            <a:r>
              <a:rPr lang="en-US" altLang="zh-CN" dirty="0" err="1"/>
              <a:t>DataRow</a:t>
            </a:r>
            <a:r>
              <a:rPr lang="zh-CN" altLang="zh-CN" dirty="0"/>
              <a:t>（数据行）对象，数据列集合包含若干个</a:t>
            </a:r>
            <a:r>
              <a:rPr lang="en-US" altLang="zh-CN" dirty="0" err="1"/>
              <a:t>DataColumn</a:t>
            </a:r>
            <a:r>
              <a:rPr lang="zh-CN" altLang="zh-CN" dirty="0"/>
              <a:t>（数据列）对象。</a:t>
            </a:r>
          </a:p>
          <a:p>
            <a:pPr indent="446088" fontAlgn="ctr"/>
            <a:r>
              <a:rPr lang="en-US" altLang="zh-CN" dirty="0" err="1"/>
              <a:t>DataSet</a:t>
            </a:r>
            <a:r>
              <a:rPr lang="zh-CN" altLang="zh-CN" dirty="0"/>
              <a:t>对象的结构如图</a:t>
            </a:r>
            <a:r>
              <a:rPr lang="en-US" altLang="zh-CN" dirty="0"/>
              <a:t>9.32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9938" name="Picture 2" descr="9t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79" y="2041452"/>
            <a:ext cx="6772940" cy="3998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71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</a:t>
            </a:r>
            <a:r>
              <a:rPr lang="en-US" altLang="zh-CN" dirty="0" err="1"/>
              <a:t>DataSet</a:t>
            </a:r>
            <a:r>
              <a:rPr lang="zh-CN" altLang="zh-CN" dirty="0"/>
              <a:t>对象</a:t>
            </a:r>
          </a:p>
        </p:txBody>
      </p:sp>
      <p:sp>
        <p:nvSpPr>
          <p:cNvPr id="3" name="矩形 2"/>
          <p:cNvSpPr/>
          <p:nvPr/>
        </p:nvSpPr>
        <p:spPr>
          <a:xfrm>
            <a:off x="1354399" y="743852"/>
            <a:ext cx="610987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必须先创建</a:t>
            </a:r>
            <a:r>
              <a:rPr lang="en-US" altLang="zh-CN" dirty="0" err="1"/>
              <a:t>DataSet</a:t>
            </a:r>
            <a:r>
              <a:rPr lang="zh-CN" altLang="zh-CN" dirty="0"/>
              <a:t>对象后才能使用它，创建的语法格式如下：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439125" y="1208471"/>
            <a:ext cx="8778763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</a:t>
            </a:r>
            <a:r>
              <a:rPr lang="zh-CN" altLang="zh-CN" dirty="0"/>
              <a:t>对象名</a:t>
            </a:r>
            <a:r>
              <a:rPr lang="en-US" altLang="zh-CN" dirty="0"/>
              <a:t> As New </a:t>
            </a:r>
            <a:r>
              <a:rPr lang="en-US" altLang="zh-CN" dirty="0" err="1"/>
              <a:t>DataSet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Dim </a:t>
            </a:r>
            <a:r>
              <a:rPr lang="zh-CN" altLang="zh-CN" dirty="0"/>
              <a:t>对象名</a:t>
            </a:r>
            <a:r>
              <a:rPr lang="en-US" altLang="zh-CN" dirty="0"/>
              <a:t> As New </a:t>
            </a:r>
            <a:r>
              <a:rPr lang="en-US" altLang="zh-CN" dirty="0" err="1"/>
              <a:t>DataSet</a:t>
            </a:r>
            <a:r>
              <a:rPr lang="en-US" altLang="zh-CN" dirty="0"/>
              <a:t>(</a:t>
            </a:r>
            <a:r>
              <a:rPr lang="zh-CN" altLang="zh-CN" dirty="0"/>
              <a:t>数据集名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981924" y="1930478"/>
            <a:ext cx="95762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 fontAlgn="ctr"/>
            <a:r>
              <a:rPr lang="zh-CN" altLang="zh-CN" dirty="0"/>
              <a:t>第</a:t>
            </a:r>
            <a:r>
              <a:rPr lang="en-US" altLang="zh-CN" dirty="0"/>
              <a:t>1</a:t>
            </a:r>
            <a:r>
              <a:rPr lang="zh-CN" altLang="zh-CN" dirty="0"/>
              <a:t>种格式未指出数据集名，可在创建</a:t>
            </a:r>
            <a:r>
              <a:rPr lang="en-US" altLang="zh-CN" dirty="0" err="1"/>
              <a:t>DataSet</a:t>
            </a:r>
            <a:r>
              <a:rPr lang="zh-CN" altLang="zh-CN" dirty="0"/>
              <a:t>对象后用</a:t>
            </a:r>
            <a:r>
              <a:rPr lang="en-US" altLang="zh-CN" dirty="0" err="1"/>
              <a:t>DataSetName</a:t>
            </a:r>
            <a:r>
              <a:rPr lang="zh-CN" altLang="zh-CN" dirty="0"/>
              <a:t>属性来设置。例如，以下代码定义数据集对象</a:t>
            </a:r>
            <a:r>
              <a:rPr lang="en-US" altLang="zh-CN" dirty="0"/>
              <a:t>DS</a:t>
            </a:r>
            <a:r>
              <a:rPr lang="zh-CN" altLang="zh-CN" dirty="0"/>
              <a:t>，其中包含数据表</a:t>
            </a:r>
            <a:r>
              <a:rPr lang="en-US" altLang="zh-CN" dirty="0"/>
              <a:t>XSB</a:t>
            </a:r>
            <a:r>
              <a:rPr lang="zh-CN" altLang="zh-CN" dirty="0"/>
              <a:t>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9125" y="2690037"/>
            <a:ext cx="8778763" cy="1549360"/>
          </a:xfrm>
          <a:prstGeom prst="roundRect">
            <a:avLst>
              <a:gd name="adj" fmla="val 1186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conn As String = " Provider=Microsoft.ACE.OLEDB.12.0;Data Source=</a:t>
            </a:r>
            <a:endParaRPr lang="zh-CN" altLang="zh-CN" dirty="0"/>
          </a:p>
          <a:p>
            <a:r>
              <a:rPr lang="en-US" altLang="zh-CN" dirty="0"/>
              <a:t>			</a:t>
            </a:r>
            <a:r>
              <a:rPr lang="en-US" altLang="zh-CN" dirty="0" smtClean="0"/>
              <a:t>' </a:t>
            </a:r>
            <a:r>
              <a:rPr lang="en-US" altLang="zh-CN" dirty="0"/>
              <a:t>E:\MyDB\Access\xscj.accdb "</a:t>
            </a:r>
            <a:endParaRPr lang="zh-CN" altLang="zh-CN" dirty="0"/>
          </a:p>
          <a:p>
            <a:r>
              <a:rPr lang="en-US" altLang="zh-CN" dirty="0"/>
              <a:t>Dim </a:t>
            </a:r>
            <a:r>
              <a:rPr lang="en-US" altLang="zh-CN" dirty="0" err="1"/>
              <a:t>ObjAdpt</a:t>
            </a:r>
            <a:r>
              <a:rPr lang="en-US" altLang="zh-CN" dirty="0"/>
              <a:t> As New </a:t>
            </a:r>
            <a:r>
              <a:rPr lang="en-US" altLang="zh-CN" dirty="0" err="1"/>
              <a:t>OleDbDataAdapter</a:t>
            </a:r>
            <a:r>
              <a:rPr lang="en-US" altLang="zh-CN" dirty="0"/>
              <a:t>("Select * from </a:t>
            </a:r>
            <a:r>
              <a:rPr lang="en-US" altLang="zh-CN" dirty="0" err="1"/>
              <a:t>XSB",conn</a:t>
            </a:r>
            <a:r>
              <a:rPr lang="en-US" altLang="zh-CN" dirty="0"/>
              <a:t>) </a:t>
            </a:r>
            <a:endParaRPr lang="zh-CN" altLang="zh-CN" dirty="0"/>
          </a:p>
          <a:p>
            <a:r>
              <a:rPr lang="en-US" altLang="zh-CN" dirty="0"/>
              <a:t>Dim DS As New </a:t>
            </a:r>
            <a:r>
              <a:rPr lang="en-US" altLang="zh-CN" dirty="0" err="1"/>
              <a:t>DataSet</a:t>
            </a:r>
            <a:r>
              <a:rPr lang="en-US" altLang="zh-CN" dirty="0"/>
              <a:t>()        ' </a:t>
            </a:r>
            <a:r>
              <a:rPr lang="zh-CN" altLang="zh-CN" dirty="0"/>
              <a:t>定义</a:t>
            </a:r>
            <a:r>
              <a:rPr lang="en-US" altLang="zh-CN" dirty="0" err="1"/>
              <a:t>DataSet</a:t>
            </a:r>
            <a:r>
              <a:rPr lang="zh-CN" altLang="zh-CN" dirty="0"/>
              <a:t>对象</a:t>
            </a:r>
          </a:p>
          <a:p>
            <a:r>
              <a:rPr lang="en-US" altLang="zh-CN" dirty="0" err="1"/>
              <a:t>ObjAdpt.Fill</a:t>
            </a:r>
            <a:r>
              <a:rPr lang="en-US" altLang="zh-CN" dirty="0"/>
              <a:t>(</a:t>
            </a:r>
            <a:r>
              <a:rPr lang="en-US" altLang="zh-CN" dirty="0" err="1"/>
              <a:t>DS,"students</a:t>
            </a:r>
            <a:r>
              <a:rPr lang="en-US" altLang="zh-CN" dirty="0"/>
              <a:t>")       ' </a:t>
            </a:r>
            <a:r>
              <a:rPr lang="zh-CN" altLang="zh-CN" dirty="0"/>
              <a:t>填充数据</a:t>
            </a:r>
            <a:r>
              <a:rPr lang="zh-CN" altLang="zh-CN" dirty="0" smtClean="0"/>
              <a:t>集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4046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</a:t>
            </a:r>
            <a:r>
              <a:rPr lang="en-US" altLang="zh-CN" dirty="0" err="1"/>
              <a:t>DataSet</a:t>
            </a:r>
            <a:r>
              <a:rPr lang="zh-CN" altLang="zh-CN" dirty="0"/>
              <a:t>对象</a:t>
            </a:r>
          </a:p>
        </p:txBody>
      </p:sp>
      <p:sp>
        <p:nvSpPr>
          <p:cNvPr id="3" name="矩形 2"/>
          <p:cNvSpPr/>
          <p:nvPr/>
        </p:nvSpPr>
        <p:spPr>
          <a:xfrm>
            <a:off x="1342396" y="850179"/>
            <a:ext cx="557126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 err="1"/>
              <a:t>DataSet</a:t>
            </a:r>
            <a:r>
              <a:rPr lang="zh-CN" altLang="zh-CN" dirty="0"/>
              <a:t>对象的常用属性和方法分别列于表</a:t>
            </a:r>
            <a:r>
              <a:rPr lang="en-US" altLang="zh-CN" dirty="0"/>
              <a:t>9.7</a:t>
            </a:r>
            <a:r>
              <a:rPr lang="zh-CN" altLang="zh-CN" dirty="0"/>
              <a:t>和表</a:t>
            </a:r>
            <a:r>
              <a:rPr lang="en-US" altLang="zh-CN" dirty="0"/>
              <a:t>9.8</a:t>
            </a:r>
            <a:r>
              <a:rPr lang="zh-CN" altLang="zh-CN" dirty="0"/>
              <a:t>中。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432249"/>
              </p:ext>
            </p:extLst>
          </p:nvPr>
        </p:nvGraphicFramePr>
        <p:xfrm>
          <a:off x="1424763" y="1756920"/>
          <a:ext cx="9005777" cy="1964474"/>
        </p:xfrm>
        <a:graphic>
          <a:graphicData uri="http://schemas.openxmlformats.org/drawingml/2006/table">
            <a:tbl>
              <a:tblPr/>
              <a:tblGrid>
                <a:gridCol w="1689483"/>
                <a:gridCol w="7316294"/>
              </a:tblGrid>
              <a:tr h="281773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说明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281773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CaseSensitive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获取或设置在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DataTable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对象中字符串比较时是否区分字母的大小写。默认为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73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DataSetName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对象的名称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73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EnforceConstraints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获取或设置执行数据更新操作时是否遵循约束。默认为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73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HasErrors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对象内的数据表是否存在错误行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609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Tables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获取数据集的数据表集合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DataTableCollection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，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对象的所有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DataTable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对象都属于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DataTableCollection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59372" y="1279859"/>
            <a:ext cx="34099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52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29238" algn="r"/>
              </a:tabLst>
            </a:pP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9.7  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DataSet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对象的常用属性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94461"/>
              </p:ext>
            </p:extLst>
          </p:nvPr>
        </p:nvGraphicFramePr>
        <p:xfrm>
          <a:off x="1477925" y="4451831"/>
          <a:ext cx="8952614" cy="992039"/>
        </p:xfrm>
        <a:graphic>
          <a:graphicData uri="http://schemas.openxmlformats.org/drawingml/2006/table">
            <a:tbl>
              <a:tblPr/>
              <a:tblGrid>
                <a:gridCol w="1371600"/>
                <a:gridCol w="7581014"/>
              </a:tblGrid>
              <a:tr h="293198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 dirty="0">
                          <a:effectLst/>
                          <a:latin typeface="Times New Roman"/>
                          <a:ea typeface="宋体"/>
                        </a:rPr>
                        <a:t>方法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说明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29319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Clear()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清除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对象的数据，删除所有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DataTable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643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Copy()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复制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对象的结构和数据，返回值是与本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对象具有同样结构和数据的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707462" y="3961329"/>
            <a:ext cx="33137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29238" algn="r"/>
              </a:tabLst>
            </a:pP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9.8  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DataSet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  <a:cs typeface="Times New Roman" pitchFamily="18" charset="0"/>
              </a:rPr>
              <a:t>对象的常用方法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342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</a:t>
            </a:r>
            <a:r>
              <a:rPr lang="zh-CN" altLang="zh-CN" dirty="0"/>
              <a:t>．</a:t>
            </a:r>
            <a:r>
              <a:rPr lang="en-US" altLang="zh-CN" dirty="0" err="1"/>
              <a:t>DataRelation</a:t>
            </a:r>
            <a:r>
              <a:rPr lang="zh-CN" altLang="zh-CN" dirty="0"/>
              <a:t>对象</a:t>
            </a:r>
          </a:p>
        </p:txBody>
      </p:sp>
      <p:sp>
        <p:nvSpPr>
          <p:cNvPr id="3" name="矩形 2"/>
          <p:cNvSpPr/>
          <p:nvPr/>
        </p:nvSpPr>
        <p:spPr>
          <a:xfrm>
            <a:off x="1253226" y="818281"/>
            <a:ext cx="437709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创建</a:t>
            </a:r>
            <a:r>
              <a:rPr lang="en-US" altLang="zh-CN" dirty="0" err="1"/>
              <a:t>DataRelation</a:t>
            </a:r>
            <a:r>
              <a:rPr lang="zh-CN" altLang="zh-CN" dirty="0"/>
              <a:t>对象实例的语法格式如下：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407227" y="1172224"/>
            <a:ext cx="8544847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关系对象名</a:t>
            </a:r>
            <a:r>
              <a:rPr lang="en-US" altLang="zh-CN" dirty="0"/>
              <a:t> = New </a:t>
            </a:r>
            <a:r>
              <a:rPr lang="en-US" altLang="zh-CN" dirty="0" err="1"/>
              <a:t>DataRelation</a:t>
            </a:r>
            <a:r>
              <a:rPr lang="en-US" altLang="zh-CN" dirty="0"/>
              <a:t>(</a:t>
            </a:r>
            <a:r>
              <a:rPr lang="zh-CN" altLang="zh-CN" dirty="0"/>
              <a:t>关系名</a:t>
            </a:r>
            <a:r>
              <a:rPr lang="en-US" altLang="zh-CN" dirty="0"/>
              <a:t>,DataColumn1, DataColumn2)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79329" y="1556974"/>
            <a:ext cx="961183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其中：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）关系对象名，要创建的</a:t>
            </a:r>
            <a:r>
              <a:rPr lang="en-US" altLang="zh-CN" dirty="0" err="1"/>
              <a:t>DataRelation</a:t>
            </a:r>
            <a:r>
              <a:rPr lang="zh-CN" altLang="zh-CN" dirty="0"/>
              <a:t>对象名。是合法的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）关系名，要创建的关系名，将用于父表与子表的导航。是合法的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DataColumn1</a:t>
            </a:r>
            <a:r>
              <a:rPr lang="zh-CN" altLang="zh-CN" dirty="0"/>
              <a:t>，为父表的关联字段对象名。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DataColumn2</a:t>
            </a:r>
            <a:r>
              <a:rPr lang="zh-CN" altLang="zh-CN" dirty="0"/>
              <a:t>，为父表的关联字段对象名。</a:t>
            </a:r>
          </a:p>
          <a:p>
            <a:pPr indent="446088" fontAlgn="ctr"/>
            <a:r>
              <a:rPr lang="zh-CN" altLang="zh-CN" dirty="0"/>
              <a:t>例如，定义一个名为</a:t>
            </a:r>
            <a:r>
              <a:rPr lang="en-US" altLang="zh-CN" dirty="0"/>
              <a:t>XS_XK</a:t>
            </a:r>
            <a:r>
              <a:rPr lang="zh-CN" altLang="zh-CN" dirty="0"/>
              <a:t>的</a:t>
            </a:r>
            <a:r>
              <a:rPr lang="en-US" altLang="zh-CN" dirty="0" err="1"/>
              <a:t>DataRelation</a:t>
            </a:r>
            <a:r>
              <a:rPr lang="zh-CN" altLang="zh-CN" dirty="0"/>
              <a:t>对象，用名为</a:t>
            </a:r>
            <a:r>
              <a:rPr lang="en-US" altLang="zh-CN" dirty="0" err="1"/>
              <a:t>tblXS</a:t>
            </a:r>
            <a:r>
              <a:rPr lang="zh-CN" altLang="zh-CN" dirty="0"/>
              <a:t>和</a:t>
            </a:r>
            <a:r>
              <a:rPr lang="en-US" altLang="zh-CN" dirty="0" err="1"/>
              <a:t>tblXK</a:t>
            </a:r>
            <a:r>
              <a:rPr lang="zh-CN" altLang="zh-CN" dirty="0"/>
              <a:t>的</a:t>
            </a:r>
            <a:r>
              <a:rPr lang="en-US" altLang="zh-CN" dirty="0" err="1"/>
              <a:t>DataTable</a:t>
            </a:r>
            <a:r>
              <a:rPr lang="zh-CN" altLang="zh-CN" dirty="0"/>
              <a:t>对象中的学号字段，创建学生表和学生成绩表之间的关系，代码如下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452356" y="3520640"/>
            <a:ext cx="8544847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XS_XK = New </a:t>
            </a:r>
            <a:r>
              <a:rPr lang="en-US" altLang="zh-CN" dirty="0" err="1"/>
              <a:t>DataRelation</a:t>
            </a:r>
            <a:r>
              <a:rPr lang="en-US" altLang="zh-CN" dirty="0"/>
              <a:t>("XS_XK", </a:t>
            </a:r>
            <a:r>
              <a:rPr lang="en-US" altLang="zh-CN" dirty="0" err="1"/>
              <a:t>tblXS.Columns</a:t>
            </a:r>
            <a:r>
              <a:rPr lang="en-US" altLang="zh-CN" dirty="0"/>
              <a:t>("XH"), </a:t>
            </a:r>
            <a:r>
              <a:rPr lang="en-US" altLang="zh-CN" dirty="0" err="1"/>
              <a:t>tblXK.Columns</a:t>
            </a:r>
            <a:r>
              <a:rPr lang="en-US" altLang="zh-CN" dirty="0"/>
              <a:t>("XH"))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452356" y="4089208"/>
            <a:ext cx="91376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定义了</a:t>
            </a:r>
            <a:r>
              <a:rPr lang="en-US" altLang="zh-CN" dirty="0" err="1"/>
              <a:t>DataRelation</a:t>
            </a:r>
            <a:r>
              <a:rPr lang="zh-CN" altLang="zh-CN" dirty="0"/>
              <a:t>对象后，还需要用它的</a:t>
            </a:r>
            <a:r>
              <a:rPr lang="en-US" altLang="zh-CN" dirty="0"/>
              <a:t>Add</a:t>
            </a:r>
            <a:r>
              <a:rPr lang="zh-CN" altLang="zh-CN" dirty="0"/>
              <a:t>方法将建立的关系添加到</a:t>
            </a:r>
            <a:r>
              <a:rPr lang="en-US" altLang="zh-CN" dirty="0" err="1"/>
              <a:t>DataSet</a:t>
            </a:r>
            <a:r>
              <a:rPr lang="zh-CN" altLang="zh-CN" dirty="0"/>
              <a:t>中。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97768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296128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SQL </a:t>
            </a:r>
            <a:r>
              <a:rPr lang="zh-CN" altLang="zh-CN" dirty="0" smtClean="0"/>
              <a:t>语</a:t>
            </a:r>
            <a:r>
              <a:rPr lang="en-US" altLang="zh-CN" dirty="0" smtClean="0"/>
              <a:t> </a:t>
            </a:r>
            <a:r>
              <a:rPr lang="zh-CN" altLang="zh-CN" dirty="0" smtClean="0"/>
              <a:t>言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988828" y="882502"/>
            <a:ext cx="9292856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>
              <a:lnSpc>
                <a:spcPct val="150000"/>
              </a:lnSpc>
            </a:pPr>
            <a:r>
              <a:rPr lang="en-US" altLang="zh-CN" dirty="0"/>
              <a:t>SQL</a:t>
            </a:r>
            <a:r>
              <a:rPr lang="zh-CN" altLang="zh-CN" dirty="0"/>
              <a:t>语言由</a:t>
            </a:r>
            <a:r>
              <a:rPr lang="en-US" altLang="zh-CN" dirty="0"/>
              <a:t>3</a:t>
            </a:r>
            <a:r>
              <a:rPr lang="zh-CN" altLang="zh-CN" dirty="0"/>
              <a:t>部分组成：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）数据定义语言（</a:t>
            </a:r>
            <a:r>
              <a:rPr lang="en-US" altLang="zh-CN" b="1" dirty="0"/>
              <a:t>DDL</a:t>
            </a:r>
            <a:r>
              <a:rPr lang="zh-CN" altLang="zh-CN" b="1" dirty="0"/>
              <a:t>）。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用于执行数据库定义的任务，对数据库及其中的各种对象进行创建、删除、修改等操作。数据库对象主要包括：表、默认约束、规则、视图、触发器、存储过程等。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例如，在</a:t>
            </a:r>
            <a:r>
              <a:rPr lang="en-US" altLang="zh-CN" dirty="0"/>
              <a:t>SQL</a:t>
            </a:r>
            <a:r>
              <a:rPr lang="zh-CN" altLang="zh-CN" dirty="0"/>
              <a:t>语言中，创建一个新数据库的基本语法格式如下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49613" y="2936911"/>
            <a:ext cx="8381196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CREATE DATABASE </a:t>
            </a:r>
            <a:r>
              <a:rPr lang="zh-CN" altLang="zh-CN" dirty="0"/>
              <a:t>数据库名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8829" y="3498112"/>
            <a:ext cx="9292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数据库名在服务器中必须唯一，并且要符合标识符的命名规则。</a:t>
            </a:r>
          </a:p>
          <a:p>
            <a:pPr indent="446088" fontAlgn="ctr"/>
            <a:r>
              <a:rPr lang="zh-CN" altLang="zh-CN" dirty="0"/>
              <a:t>此外，常用的</a:t>
            </a:r>
            <a:r>
              <a:rPr lang="en-US" altLang="zh-CN" dirty="0"/>
              <a:t>DDL</a:t>
            </a:r>
            <a:r>
              <a:rPr lang="zh-CN" altLang="zh-CN" dirty="0"/>
              <a:t>还有：</a:t>
            </a:r>
            <a:r>
              <a:rPr lang="en-US" altLang="zh-CN" dirty="0"/>
              <a:t>CREATE TABLE</a:t>
            </a:r>
            <a:r>
              <a:rPr lang="zh-CN" altLang="zh-CN" dirty="0"/>
              <a:t>（创建表）、</a:t>
            </a:r>
            <a:r>
              <a:rPr lang="en-US" altLang="zh-CN" dirty="0"/>
              <a:t>CREATE PROCEDURE</a:t>
            </a:r>
            <a:r>
              <a:rPr lang="zh-CN" altLang="zh-CN" dirty="0"/>
              <a:t>（新建存储过程）等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6695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11791" y="2714114"/>
            <a:ext cx="3381153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编程访问数据库实例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323247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5"/>
          <p:cNvSpPr txBox="1">
            <a:spLocks/>
          </p:cNvSpPr>
          <p:nvPr/>
        </p:nvSpPr>
        <p:spPr>
          <a:xfrm>
            <a:off x="5938775" y="3368381"/>
            <a:ext cx="1965855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．条件查询表记录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938775" y="3784332"/>
            <a:ext cx="1965855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．关联表查询</a:t>
            </a:r>
          </a:p>
        </p:txBody>
      </p:sp>
      <p:sp>
        <p:nvSpPr>
          <p:cNvPr id="23" name="文本占位符 5"/>
          <p:cNvSpPr txBox="1">
            <a:spLocks/>
          </p:cNvSpPr>
          <p:nvPr/>
        </p:nvSpPr>
        <p:spPr>
          <a:xfrm>
            <a:off x="5938776" y="4220250"/>
            <a:ext cx="1965855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>
                <a:solidFill>
                  <a:schemeClr val="tx1"/>
                </a:solidFill>
              </a:rPr>
              <a:t>XML</a:t>
            </a:r>
            <a:r>
              <a:rPr lang="zh-CN" altLang="zh-CN" dirty="0">
                <a:solidFill>
                  <a:schemeClr val="tx1"/>
                </a:solidFill>
              </a:rPr>
              <a:t>数据查询</a:t>
            </a:r>
          </a:p>
        </p:txBody>
      </p:sp>
    </p:spTree>
    <p:extLst>
      <p:ext uri="{BB962C8B-B14F-4D97-AF65-F5344CB8AC3E}">
        <p14:creationId xmlns:p14="http://schemas.microsoft.com/office/powerpoint/2010/main" val="270584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7" grpId="0" animBg="1"/>
      <p:bldP spid="16" grpId="0" animBg="1"/>
      <p:bldP spid="2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．条件查询表记录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767" y="829340"/>
            <a:ext cx="953740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【例</a:t>
            </a:r>
            <a:r>
              <a:rPr lang="en-US" altLang="zh-CN" dirty="0"/>
              <a:t>9.4</a:t>
            </a:r>
            <a:r>
              <a:rPr lang="zh-CN" altLang="zh-CN" dirty="0"/>
              <a:t>】 通过编程创建</a:t>
            </a:r>
            <a:r>
              <a:rPr lang="en-US" altLang="zh-CN" dirty="0" err="1"/>
              <a:t>DataAdapter</a:t>
            </a:r>
            <a:r>
              <a:rPr lang="zh-CN" altLang="zh-CN" dirty="0"/>
              <a:t>、</a:t>
            </a:r>
            <a:r>
              <a:rPr lang="en-US" altLang="zh-CN" dirty="0" err="1"/>
              <a:t>DataSet</a:t>
            </a:r>
            <a:r>
              <a:rPr lang="zh-CN" altLang="zh-CN" dirty="0"/>
              <a:t>对象和界面</a:t>
            </a:r>
            <a:r>
              <a:rPr lang="en-US" altLang="zh-CN" dirty="0" err="1"/>
              <a:t>DataGridView</a:t>
            </a:r>
            <a:r>
              <a:rPr lang="zh-CN" altLang="zh-CN" dirty="0"/>
              <a:t>控件，根据课程号模糊查询并显示课程表记录。</a:t>
            </a:r>
            <a:r>
              <a:rPr lang="en-US" altLang="zh-CN" dirty="0"/>
              <a:t>xscj.accdb </a:t>
            </a:r>
            <a:r>
              <a:rPr lang="zh-CN" altLang="zh-CN" dirty="0"/>
              <a:t>数据库文件目录为</a:t>
            </a:r>
            <a:r>
              <a:rPr lang="en-US" altLang="zh-CN" dirty="0"/>
              <a:t>E:\MyDB\Access</a:t>
            </a:r>
            <a:r>
              <a:rPr lang="zh-CN" altLang="zh-CN" dirty="0"/>
              <a:t>。</a:t>
            </a:r>
          </a:p>
          <a:p>
            <a:pPr indent="446088" fontAlgn="ctr"/>
            <a:r>
              <a:rPr lang="zh-CN" altLang="zh-CN" dirty="0"/>
              <a:t>项目建立后，在设计窗口中分别加入一个标签、一个文本框（</a:t>
            </a:r>
            <a:r>
              <a:rPr lang="en-US" altLang="zh-CN" dirty="0"/>
              <a:t>TextBox1</a:t>
            </a:r>
            <a:r>
              <a:rPr lang="zh-CN" altLang="zh-CN" dirty="0"/>
              <a:t>）、一个按钮（</a:t>
            </a:r>
            <a:r>
              <a:rPr lang="en-US" altLang="zh-CN" dirty="0"/>
              <a:t>Button1</a:t>
            </a:r>
            <a:r>
              <a:rPr lang="zh-CN" altLang="zh-CN" dirty="0"/>
              <a:t>）和一个</a:t>
            </a:r>
            <a:r>
              <a:rPr lang="en-US" altLang="zh-CN" dirty="0" err="1"/>
              <a:t>DataGridView</a:t>
            </a:r>
            <a:r>
              <a:rPr lang="zh-CN" altLang="zh-CN" dirty="0"/>
              <a:t>控件（</a:t>
            </a:r>
            <a:r>
              <a:rPr lang="en-US" altLang="zh-CN" dirty="0"/>
              <a:t>DataGridView1</a:t>
            </a:r>
            <a:r>
              <a:rPr lang="zh-CN" altLang="zh-CN" dirty="0"/>
              <a:t>），适当调整该控件的大小及外观，其他属性都采用默认值，如图</a:t>
            </a:r>
            <a:r>
              <a:rPr lang="en-US" altLang="zh-CN" dirty="0"/>
              <a:t>9.33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972" y="2229723"/>
            <a:ext cx="5401340" cy="336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045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．条件查询表记录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2381" y="754912"/>
            <a:ext cx="97819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在按钮的</a:t>
            </a:r>
            <a:r>
              <a:rPr lang="en-US" altLang="zh-CN" dirty="0"/>
              <a:t>Click</a:t>
            </a:r>
            <a:r>
              <a:rPr lang="zh-CN" altLang="zh-CN" dirty="0"/>
              <a:t>事件中，实现数据库连接、打开、查询、显示，所有与数据库访问有关的对象都是在代码中创建，具体程序代码如下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318436" y="1370465"/>
            <a:ext cx="8825023" cy="4878824"/>
          </a:xfrm>
          <a:prstGeom prst="roundRect">
            <a:avLst>
              <a:gd name="adj" fmla="val 290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Private Sub Button1_Click(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sender As </a:t>
            </a:r>
            <a:r>
              <a:rPr lang="en-US" altLang="zh-CN" sz="1400" dirty="0" err="1"/>
              <a:t>System.Object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e As </a:t>
            </a:r>
            <a:r>
              <a:rPr lang="en-US" altLang="zh-CN" sz="1400" dirty="0" err="1"/>
              <a:t>System.EventArgs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				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Handles Button1.Click</a:t>
            </a:r>
            <a:endParaRPr lang="zh-CN" altLang="zh-CN" sz="1400" dirty="0"/>
          </a:p>
          <a:p>
            <a:r>
              <a:rPr lang="en-US" altLang="zh-CN" sz="1400" dirty="0"/>
              <a:t>Dim </a:t>
            </a:r>
            <a:r>
              <a:rPr lang="en-US" altLang="zh-CN" sz="1400" dirty="0" err="1"/>
              <a:t>objConn</a:t>
            </a:r>
            <a:r>
              <a:rPr lang="en-US" altLang="zh-CN" sz="1400" dirty="0"/>
              <a:t> As New </a:t>
            </a:r>
            <a:r>
              <a:rPr lang="en-US" altLang="zh-CN" sz="1400" dirty="0" err="1"/>
              <a:t>OleDb.OleDbConnection</a:t>
            </a:r>
            <a:r>
              <a:rPr lang="en-US" altLang="zh-CN" sz="1400" dirty="0"/>
              <a:t>  	' </a:t>
            </a:r>
            <a:r>
              <a:rPr lang="zh-CN" altLang="zh-CN" sz="1400" dirty="0"/>
              <a:t>创建一个</a:t>
            </a:r>
            <a:r>
              <a:rPr lang="en-US" altLang="zh-CN" sz="1400" dirty="0" err="1"/>
              <a:t>OleDbConnection</a:t>
            </a:r>
            <a:r>
              <a:rPr lang="zh-CN" altLang="zh-CN" sz="1400" dirty="0"/>
              <a:t>连接对象</a:t>
            </a:r>
          </a:p>
          <a:p>
            <a:r>
              <a:rPr lang="en-US" altLang="zh-CN" sz="1400" dirty="0"/>
              <a:t>Dim </a:t>
            </a:r>
            <a:r>
              <a:rPr lang="en-US" altLang="zh-CN" sz="1400" dirty="0" err="1"/>
              <a:t>objDa</a:t>
            </a:r>
            <a:r>
              <a:rPr lang="en-US" altLang="zh-CN" sz="1400" dirty="0"/>
              <a:t> As New </a:t>
            </a:r>
            <a:r>
              <a:rPr lang="en-US" altLang="zh-CN" sz="1400" dirty="0" err="1"/>
              <a:t>OleDb.OleDbDataAdapter</a:t>
            </a:r>
            <a:r>
              <a:rPr lang="en-US" altLang="zh-CN" sz="1400" dirty="0"/>
              <a:t>    	' </a:t>
            </a:r>
            <a:r>
              <a:rPr lang="zh-CN" altLang="zh-CN" sz="1400" dirty="0"/>
              <a:t>创建一个</a:t>
            </a:r>
            <a:r>
              <a:rPr lang="en-US" altLang="zh-CN" sz="1400" dirty="0" err="1"/>
              <a:t>OleDbDataAdapter</a:t>
            </a:r>
            <a:r>
              <a:rPr lang="zh-CN" altLang="zh-CN" sz="1400" dirty="0"/>
              <a:t>对象</a:t>
            </a:r>
          </a:p>
          <a:p>
            <a:r>
              <a:rPr lang="en-US" altLang="zh-CN" sz="1400" dirty="0"/>
              <a:t>Dim </a:t>
            </a:r>
            <a:r>
              <a:rPr lang="en-US" altLang="zh-CN" sz="1400" dirty="0" err="1"/>
              <a:t>objComm</a:t>
            </a:r>
            <a:r>
              <a:rPr lang="en-US" altLang="zh-CN" sz="1400" dirty="0"/>
              <a:t> As New </a:t>
            </a:r>
            <a:r>
              <a:rPr lang="en-US" altLang="zh-CN" sz="1400" dirty="0" err="1"/>
              <a:t>OleDb.OleDbCommand</a:t>
            </a:r>
            <a:r>
              <a:rPr lang="en-US" altLang="zh-CN" sz="1400" dirty="0"/>
              <a:t>    	' </a:t>
            </a:r>
            <a:r>
              <a:rPr lang="zh-CN" altLang="zh-CN" sz="1400" dirty="0"/>
              <a:t>创建一个</a:t>
            </a:r>
            <a:r>
              <a:rPr lang="en-US" altLang="zh-CN" sz="1400" dirty="0" err="1"/>
              <a:t>OleDbCommand</a:t>
            </a:r>
            <a:r>
              <a:rPr lang="zh-CN" altLang="zh-CN" sz="1400" dirty="0"/>
              <a:t>对象</a:t>
            </a:r>
          </a:p>
          <a:p>
            <a:r>
              <a:rPr lang="en-US" altLang="zh-CN" sz="1400" dirty="0"/>
              <a:t>Dim </a:t>
            </a:r>
            <a:r>
              <a:rPr lang="en-US" altLang="zh-CN" sz="1400" dirty="0" err="1"/>
              <a:t>objDs</a:t>
            </a:r>
            <a:r>
              <a:rPr lang="en-US" altLang="zh-CN" sz="1400" dirty="0"/>
              <a:t> As New </a:t>
            </a:r>
            <a:r>
              <a:rPr lang="en-US" altLang="zh-CN" sz="1400" dirty="0" err="1"/>
              <a:t>DataSet</a:t>
            </a:r>
            <a:r>
              <a:rPr lang="en-US" altLang="zh-CN" sz="1400" dirty="0"/>
              <a:t>                    	' </a:t>
            </a:r>
            <a:r>
              <a:rPr lang="zh-CN" altLang="zh-CN" sz="1400" dirty="0"/>
              <a:t>创建一个数据集</a:t>
            </a:r>
            <a:r>
              <a:rPr lang="en-US" altLang="zh-CN" sz="1400" dirty="0" err="1"/>
              <a:t>DataSet</a:t>
            </a:r>
            <a:r>
              <a:rPr lang="zh-CN" altLang="zh-CN" sz="1400" dirty="0"/>
              <a:t>对象</a:t>
            </a:r>
          </a:p>
          <a:p>
            <a:r>
              <a:rPr lang="en-US" altLang="zh-CN" sz="1400" dirty="0" err="1"/>
              <a:t>objConn.ConnectionString</a:t>
            </a:r>
            <a:r>
              <a:rPr lang="en-US" altLang="zh-CN" sz="1400" dirty="0"/>
              <a:t> = "Provider=Microsoft.ACE.OLEDB.12.0;Data Source=</a:t>
            </a:r>
            <a:endParaRPr lang="zh-CN" altLang="zh-CN" sz="1400" dirty="0"/>
          </a:p>
          <a:p>
            <a:r>
              <a:rPr lang="en-US" altLang="zh-CN" sz="1400" dirty="0"/>
              <a:t>	</a:t>
            </a:r>
            <a:r>
              <a:rPr lang="en-US" altLang="zh-CN" sz="1400" dirty="0" smtClean="0"/>
              <a:t>'E</a:t>
            </a:r>
            <a:r>
              <a:rPr lang="en-US" altLang="zh-CN" sz="1400" dirty="0"/>
              <a:t>:\</a:t>
            </a:r>
            <a:r>
              <a:rPr lang="en-US" altLang="zh-CN" sz="1400" dirty="0" err="1"/>
              <a:t>MyDB</a:t>
            </a:r>
            <a:r>
              <a:rPr lang="en-US" altLang="zh-CN" sz="1400" dirty="0"/>
              <a:t>\Access\xscj.accdb'"    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设置连接</a:t>
            </a:r>
            <a:r>
              <a:rPr lang="en-US" altLang="zh-CN" sz="1400" dirty="0"/>
              <a:t>Access</a:t>
            </a:r>
            <a:r>
              <a:rPr lang="zh-CN" altLang="zh-CN" sz="1400" dirty="0"/>
              <a:t>数据库字符串，指定文件位置 </a:t>
            </a:r>
          </a:p>
          <a:p>
            <a:r>
              <a:rPr lang="en-US" altLang="zh-CN" sz="1400" dirty="0"/>
              <a:t>If Trim(TextBox1.Text) &lt;&gt; "" Then</a:t>
            </a:r>
            <a:endParaRPr lang="zh-CN" altLang="zh-CN" sz="1400" dirty="0"/>
          </a:p>
          <a:p>
            <a:r>
              <a:rPr lang="en-US" altLang="zh-CN" sz="1400" dirty="0"/>
              <a:t>    	</a:t>
            </a:r>
            <a:r>
              <a:rPr lang="en-US" altLang="zh-CN" sz="1400" dirty="0" err="1" smtClean="0"/>
              <a:t>objComm.CommandText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= "Select * From KCB  where  KCH like '" + Trim(TextBox1.Text) + "%'"   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用课程号模糊查询课程表的记录</a:t>
            </a:r>
          </a:p>
          <a:p>
            <a:r>
              <a:rPr lang="en-US" altLang="zh-CN" sz="1400" dirty="0"/>
              <a:t>    	Else</a:t>
            </a:r>
            <a:endParaRPr lang="zh-CN" altLang="zh-CN" sz="1400" dirty="0"/>
          </a:p>
          <a:p>
            <a:r>
              <a:rPr lang="en-US" altLang="zh-CN" sz="1400" dirty="0"/>
              <a:t>      	</a:t>
            </a:r>
            <a:r>
              <a:rPr lang="en-US" altLang="zh-CN" sz="1400" dirty="0" err="1"/>
              <a:t>objComm.CommandText</a:t>
            </a:r>
            <a:r>
              <a:rPr lang="en-US" altLang="zh-CN" sz="1400" dirty="0"/>
              <a:t> = "Select * From KCB"	' </a:t>
            </a:r>
            <a:r>
              <a:rPr lang="zh-CN" altLang="zh-CN" sz="1400" dirty="0"/>
              <a:t>查询课程表的所有记录</a:t>
            </a:r>
          </a:p>
          <a:p>
            <a:r>
              <a:rPr lang="en-US" altLang="zh-CN" sz="1400" dirty="0"/>
              <a:t>    	End If</a:t>
            </a:r>
            <a:endParaRPr lang="zh-CN" altLang="zh-CN" sz="1400" dirty="0"/>
          </a:p>
          <a:p>
            <a:r>
              <a:rPr lang="en-US" altLang="zh-CN" sz="1400" dirty="0"/>
              <a:t>     </a:t>
            </a:r>
            <a:r>
              <a:rPr lang="en-US" altLang="zh-CN" sz="1400" dirty="0" err="1"/>
              <a:t>objComm.Connection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objConn</a:t>
            </a:r>
            <a:r>
              <a:rPr lang="en-US" altLang="zh-CN" sz="1400" dirty="0"/>
              <a:t>                    	</a:t>
            </a:r>
            <a:r>
              <a:rPr lang="en-US" altLang="zh-CN" sz="1400" dirty="0" smtClean="0"/>
              <a:t>	' </a:t>
            </a:r>
            <a:r>
              <a:rPr lang="zh-CN" altLang="zh-CN" sz="1400" dirty="0"/>
              <a:t>采用</a:t>
            </a:r>
            <a:r>
              <a:rPr lang="en-US" altLang="zh-CN" sz="1400" dirty="0" err="1"/>
              <a:t>objComm</a:t>
            </a:r>
            <a:r>
              <a:rPr lang="zh-CN" altLang="zh-CN" sz="1400" dirty="0"/>
              <a:t>的数据库连接</a:t>
            </a:r>
          </a:p>
          <a:p>
            <a:r>
              <a:rPr lang="en-US" altLang="zh-CN" sz="1400" dirty="0"/>
              <a:t>     </a:t>
            </a:r>
            <a:r>
              <a:rPr lang="en-US" altLang="zh-CN" sz="1400" dirty="0" err="1"/>
              <a:t>objDa.SelectCommand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objComm</a:t>
            </a:r>
            <a:endParaRPr lang="zh-CN" altLang="zh-CN" sz="1400" dirty="0"/>
          </a:p>
          <a:p>
            <a:r>
              <a:rPr lang="en-US" altLang="zh-CN" sz="1400" dirty="0"/>
              <a:t>     </a:t>
            </a:r>
            <a:r>
              <a:rPr lang="en-US" altLang="zh-CN" sz="1400" dirty="0" err="1"/>
              <a:t>objConn.Open</a:t>
            </a:r>
            <a:r>
              <a:rPr lang="en-US" altLang="zh-CN" sz="1400" dirty="0"/>
              <a:t>()                                  	</a:t>
            </a:r>
            <a:r>
              <a:rPr lang="en-US" altLang="zh-CN" sz="1400" dirty="0" smtClean="0"/>
              <a:t>	' </a:t>
            </a:r>
            <a:r>
              <a:rPr lang="zh-CN" altLang="zh-CN" sz="1400" dirty="0"/>
              <a:t>打开数据库连接</a:t>
            </a:r>
          </a:p>
          <a:p>
            <a:r>
              <a:rPr lang="en-US" altLang="zh-CN" sz="1400" dirty="0"/>
              <a:t>     </a:t>
            </a:r>
            <a:r>
              <a:rPr lang="en-US" altLang="zh-CN" sz="1400" dirty="0" err="1"/>
              <a:t>objDa.Fill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objDs</a:t>
            </a:r>
            <a:r>
              <a:rPr lang="en-US" altLang="zh-CN" sz="1400" dirty="0"/>
              <a:t>, "</a:t>
            </a:r>
            <a:r>
              <a:rPr lang="en-US" altLang="zh-CN" sz="1400" dirty="0" err="1"/>
              <a:t>kcb</a:t>
            </a:r>
            <a:r>
              <a:rPr lang="en-US" altLang="zh-CN" sz="1400" dirty="0"/>
              <a:t>")                      	  	' </a:t>
            </a:r>
            <a:r>
              <a:rPr lang="zh-CN" altLang="zh-CN" sz="1400" dirty="0"/>
              <a:t>填充数据集并命名表</a:t>
            </a:r>
          </a:p>
          <a:p>
            <a:r>
              <a:rPr lang="en-US" altLang="zh-CN" sz="1400" dirty="0"/>
              <a:t>     </a:t>
            </a:r>
            <a:r>
              <a:rPr lang="en-US" altLang="zh-CN" sz="1400" dirty="0" err="1"/>
              <a:t>objConn.Close</a:t>
            </a:r>
            <a:r>
              <a:rPr lang="en-US" altLang="zh-CN" sz="1400" dirty="0"/>
              <a:t>()                                 	</a:t>
            </a:r>
            <a:r>
              <a:rPr lang="en-US" altLang="zh-CN" sz="1400" dirty="0" smtClean="0"/>
              <a:t>		' </a:t>
            </a:r>
            <a:r>
              <a:rPr lang="zh-CN" altLang="zh-CN" sz="1400" dirty="0"/>
              <a:t>关闭数据库连接</a:t>
            </a:r>
          </a:p>
          <a:p>
            <a:r>
              <a:rPr lang="en-US" altLang="zh-CN" sz="1400" dirty="0"/>
              <a:t>     DataGridView1.DataSource = </a:t>
            </a:r>
            <a:r>
              <a:rPr lang="en-US" altLang="zh-CN" sz="1400" dirty="0" err="1"/>
              <a:t>objDs.Tables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kcb</a:t>
            </a:r>
            <a:r>
              <a:rPr lang="en-US" altLang="zh-CN" sz="1400" dirty="0"/>
              <a:t>") 	 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显示数据</a:t>
            </a:r>
          </a:p>
          <a:p>
            <a:r>
              <a:rPr lang="en-US" altLang="zh-CN" sz="1400" dirty="0"/>
              <a:t>End </a:t>
            </a:r>
            <a:r>
              <a:rPr lang="en-US" altLang="zh-CN" sz="1400" dirty="0" smtClean="0"/>
              <a:t>Sub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5661855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．条件查询表记录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014" y="776177"/>
            <a:ext cx="981385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本例在程序中创建</a:t>
            </a:r>
            <a:r>
              <a:rPr lang="en-US" altLang="zh-CN" dirty="0"/>
              <a:t>Connection</a:t>
            </a:r>
            <a:r>
              <a:rPr lang="zh-CN" altLang="zh-CN" dirty="0"/>
              <a:t>、</a:t>
            </a:r>
            <a:r>
              <a:rPr lang="en-US" altLang="zh-CN" dirty="0" err="1"/>
              <a:t>DataAdapter</a:t>
            </a:r>
            <a:r>
              <a:rPr lang="zh-CN" altLang="zh-CN" dirty="0"/>
              <a:t>、</a:t>
            </a:r>
            <a:r>
              <a:rPr lang="en-US" altLang="zh-CN" dirty="0"/>
              <a:t>Command</a:t>
            </a:r>
            <a:r>
              <a:rPr lang="zh-CN" altLang="zh-CN" dirty="0"/>
              <a:t>和</a:t>
            </a:r>
            <a:r>
              <a:rPr lang="en-US" altLang="zh-CN" dirty="0" err="1"/>
              <a:t>DataSet</a:t>
            </a:r>
            <a:r>
              <a:rPr lang="zh-CN" altLang="zh-CN" dirty="0"/>
              <a:t>对象，程序连接并打开</a:t>
            </a:r>
            <a:r>
              <a:rPr lang="en-US" altLang="zh-CN" dirty="0" err="1"/>
              <a:t>xscj</a:t>
            </a:r>
            <a:r>
              <a:rPr lang="en-US" altLang="zh-CN" dirty="0"/>
              <a:t> </a:t>
            </a:r>
            <a:r>
              <a:rPr lang="zh-CN" altLang="zh-CN" dirty="0"/>
              <a:t>数据库，读取</a:t>
            </a:r>
            <a:r>
              <a:rPr lang="en-US" altLang="zh-CN" dirty="0"/>
              <a:t>KCB</a:t>
            </a:r>
            <a:r>
              <a:rPr lang="zh-CN" altLang="zh-CN" dirty="0"/>
              <a:t>表填充到</a:t>
            </a:r>
            <a:r>
              <a:rPr lang="en-US" altLang="zh-CN" dirty="0" err="1"/>
              <a:t>DataSet</a:t>
            </a:r>
            <a:r>
              <a:rPr lang="zh-CN" altLang="zh-CN" dirty="0"/>
              <a:t>对象，再将</a:t>
            </a:r>
            <a:r>
              <a:rPr lang="en-US" altLang="zh-CN" dirty="0"/>
              <a:t>KCB</a:t>
            </a:r>
            <a:r>
              <a:rPr lang="zh-CN" altLang="zh-CN" dirty="0"/>
              <a:t>表在</a:t>
            </a:r>
            <a:r>
              <a:rPr lang="en-US" altLang="zh-CN" dirty="0" err="1"/>
              <a:t>DataGridView</a:t>
            </a:r>
            <a:r>
              <a:rPr lang="zh-CN" altLang="zh-CN" dirty="0"/>
              <a:t>控件中显示输出，运行结果如图</a:t>
            </a:r>
            <a:r>
              <a:rPr lang="en-US" altLang="zh-CN" dirty="0"/>
              <a:t>9.34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4034" name="Picture 2" descr="9t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036" y="1807534"/>
            <a:ext cx="6198781" cy="3887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72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．关联表查询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0605" y="861237"/>
            <a:ext cx="9516139" cy="440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>
              <a:lnSpc>
                <a:spcPct val="150000"/>
              </a:lnSpc>
            </a:pPr>
            <a:r>
              <a:rPr lang="zh-CN" altLang="zh-CN" dirty="0"/>
              <a:t>【例</a:t>
            </a:r>
            <a:r>
              <a:rPr lang="en-US" altLang="zh-CN" dirty="0"/>
              <a:t>9.5</a:t>
            </a:r>
            <a:r>
              <a:rPr lang="zh-CN" altLang="zh-CN" dirty="0"/>
              <a:t>】 查询并输出“学生”与“成绩”两个关联数据表，要求单击学生表的记录时，在成绩表中自动显示该学生的各科成绩。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）新建项目，在设计窗口中添加一个“查询”按钮（</a:t>
            </a:r>
            <a:r>
              <a:rPr lang="en-US" altLang="zh-CN" dirty="0"/>
              <a:t>Button1</a:t>
            </a:r>
            <a:r>
              <a:rPr lang="zh-CN" altLang="zh-CN" dirty="0"/>
              <a:t>）和两个</a:t>
            </a:r>
            <a:r>
              <a:rPr lang="en-US" altLang="zh-CN" dirty="0" err="1"/>
              <a:t>DataGridView</a:t>
            </a:r>
            <a:r>
              <a:rPr lang="zh-CN" altLang="zh-CN" dirty="0"/>
              <a:t>控件（分别用来显示“学生表”和“成绩表”），适当调整控件大小，其他属性采用默认值。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运行时在第</a:t>
            </a: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 err="1"/>
              <a:t>DataGridView</a:t>
            </a:r>
            <a:r>
              <a:rPr lang="zh-CN" altLang="zh-CN" dirty="0"/>
              <a:t>中选定“学生”数据表的“学号”值时，在第</a:t>
            </a:r>
            <a:r>
              <a:rPr lang="en-US" altLang="zh-CN" dirty="0"/>
              <a:t>2</a:t>
            </a:r>
            <a:r>
              <a:rPr lang="zh-CN" altLang="zh-CN" dirty="0"/>
              <a:t>个</a:t>
            </a:r>
            <a:r>
              <a:rPr lang="en-US" altLang="zh-CN" dirty="0" err="1"/>
              <a:t>DataGridView</a:t>
            </a:r>
            <a:r>
              <a:rPr lang="zh-CN" altLang="zh-CN" dirty="0"/>
              <a:t>表格中显示绑定的“成绩”数据表中对应该学号的学生的成绩。</a:t>
            </a:r>
            <a:r>
              <a:rPr lang="en-US" altLang="zh-CN" dirty="0"/>
              <a:t>XH</a:t>
            </a:r>
            <a:r>
              <a:rPr lang="zh-CN" altLang="zh-CN" dirty="0"/>
              <a:t>字段是关联两个数据表的主键。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）要实现关联查询。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先要建立</a:t>
            </a:r>
            <a:r>
              <a:rPr lang="en-US" altLang="zh-CN" dirty="0" err="1"/>
              <a:t>DataAdapter</a:t>
            </a:r>
            <a:r>
              <a:rPr lang="zh-CN" altLang="zh-CN" dirty="0"/>
              <a:t>、</a:t>
            </a:r>
            <a:r>
              <a:rPr lang="en-US" altLang="zh-CN" dirty="0"/>
              <a:t>Connection</a:t>
            </a:r>
            <a:r>
              <a:rPr lang="zh-CN" altLang="zh-CN" dirty="0"/>
              <a:t>、</a:t>
            </a:r>
            <a:r>
              <a:rPr lang="en-US" altLang="zh-CN" dirty="0" err="1"/>
              <a:t>DataSet</a:t>
            </a:r>
            <a:r>
              <a:rPr lang="zh-CN" altLang="zh-CN" dirty="0"/>
              <a:t>对象。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建立</a:t>
            </a:r>
            <a:r>
              <a:rPr lang="en-US" altLang="zh-CN" dirty="0" err="1"/>
              <a:t>DataRelation</a:t>
            </a:r>
            <a:r>
              <a:rPr lang="zh-CN" altLang="zh-CN" dirty="0"/>
              <a:t>对象“</a:t>
            </a:r>
            <a:r>
              <a:rPr lang="en-US" altLang="zh-CN" dirty="0"/>
              <a:t>XS_CJ</a:t>
            </a:r>
            <a:r>
              <a:rPr lang="zh-CN" altLang="zh-CN" dirty="0"/>
              <a:t>”，获取“学生”、“成绩”两个关联数据表之间的关系，再将关系添加到</a:t>
            </a:r>
            <a:r>
              <a:rPr lang="en-US" altLang="zh-CN" dirty="0" err="1"/>
              <a:t>DataSet</a:t>
            </a:r>
            <a:r>
              <a:rPr lang="zh-CN" altLang="zh-CN" dirty="0"/>
              <a:t>中。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所有的操作都在“查询”按钮的</a:t>
            </a:r>
            <a:r>
              <a:rPr lang="en-US" altLang="zh-CN" dirty="0"/>
              <a:t>Click</a:t>
            </a:r>
            <a:r>
              <a:rPr lang="zh-CN" altLang="zh-CN" dirty="0"/>
              <a:t>事件代码</a:t>
            </a:r>
            <a:r>
              <a:rPr lang="zh-CN" altLang="zh-CN" dirty="0">
                <a:hlinkClick r:id="rId3" action="ppaction://hlinkfile"/>
              </a:rPr>
              <a:t>中完成，</a:t>
            </a:r>
            <a:r>
              <a:rPr lang="zh-CN" altLang="zh-CN" dirty="0" smtClean="0">
                <a:hlinkClick r:id="rId3" action="ppaction://hlinkfile"/>
              </a:rPr>
              <a:t>程序代码</a:t>
            </a:r>
            <a:r>
              <a:rPr lang="zh-CN" altLang="en-US" dirty="0">
                <a:hlinkClick r:id="rId3" action="ppaction://hlinkfile"/>
              </a:rPr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5979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．关联表查询</a:t>
            </a:r>
          </a:p>
        </p:txBody>
      </p:sp>
      <p:sp>
        <p:nvSpPr>
          <p:cNvPr id="3" name="矩形 2"/>
          <p:cNvSpPr/>
          <p:nvPr/>
        </p:nvSpPr>
        <p:spPr>
          <a:xfrm>
            <a:off x="1154515" y="765118"/>
            <a:ext cx="253306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运行结果如图</a:t>
            </a:r>
            <a:r>
              <a:rPr lang="en-US" altLang="zh-CN" dirty="0"/>
              <a:t>4.35</a:t>
            </a:r>
            <a:r>
              <a:rPr lang="zh-CN" altLang="zh-CN" dirty="0"/>
              <a:t>所示。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1275906"/>
            <a:ext cx="5213128" cy="465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128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/>
              <a:t>XML</a:t>
            </a:r>
            <a:r>
              <a:rPr lang="zh-CN" altLang="zh-CN" dirty="0"/>
              <a:t>数据查询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0605" y="861237"/>
            <a:ext cx="9473609" cy="3856732"/>
          </a:xfrm>
          <a:prstGeom prst="snip2DiagRect">
            <a:avLst/>
          </a:prstGeom>
          <a:noFill/>
          <a:ln w="12700">
            <a:solidFill>
              <a:srgbClr val="C0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indent="446088" fontAlgn="ctr">
              <a:lnSpc>
                <a:spcPct val="150000"/>
              </a:lnSpc>
            </a:pPr>
            <a:r>
              <a:rPr lang="zh-CN" altLang="zh-CN" dirty="0"/>
              <a:t>【例</a:t>
            </a:r>
            <a:r>
              <a:rPr lang="en-US" altLang="zh-CN" dirty="0"/>
              <a:t>9.6</a:t>
            </a:r>
            <a:r>
              <a:rPr lang="zh-CN" altLang="zh-CN" dirty="0"/>
              <a:t>】 用</a:t>
            </a:r>
            <a:r>
              <a:rPr lang="en-US" altLang="zh-CN" dirty="0" err="1"/>
              <a:t>DataSet</a:t>
            </a:r>
            <a:r>
              <a:rPr lang="en-US" altLang="zh-CN" dirty="0"/>
              <a:t> </a:t>
            </a:r>
            <a:r>
              <a:rPr lang="zh-CN" altLang="zh-CN" dirty="0"/>
              <a:t>查询包含“成绩”数据表的</a:t>
            </a:r>
            <a:r>
              <a:rPr lang="en-US" altLang="zh-CN" dirty="0"/>
              <a:t>XML</a:t>
            </a:r>
            <a:r>
              <a:rPr lang="zh-CN" altLang="zh-CN" dirty="0"/>
              <a:t>文件。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XML</a:t>
            </a:r>
            <a:r>
              <a:rPr lang="zh-CN" altLang="zh-CN" dirty="0"/>
              <a:t>文件可以用一系列的标记，以文本方式描述数据。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如</a:t>
            </a:r>
            <a:r>
              <a:rPr lang="en-US" altLang="zh-CN" dirty="0"/>
              <a:t>Access</a:t>
            </a:r>
            <a:r>
              <a:rPr lang="zh-CN" altLang="zh-CN" dirty="0"/>
              <a:t>的数据表可以另存为</a:t>
            </a:r>
            <a:r>
              <a:rPr lang="en-US" altLang="zh-CN" dirty="0"/>
              <a:t>XML</a:t>
            </a:r>
            <a:r>
              <a:rPr lang="zh-CN" altLang="zh-CN" dirty="0"/>
              <a:t>格式的文件，然后用</a:t>
            </a:r>
            <a:r>
              <a:rPr lang="en-US" altLang="zh-CN" dirty="0"/>
              <a:t>XML</a:t>
            </a:r>
            <a:r>
              <a:rPr lang="zh-CN" altLang="zh-CN" dirty="0"/>
              <a:t>方式数据查询。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在</a:t>
            </a:r>
            <a:r>
              <a:rPr lang="en-US" altLang="zh-CN" dirty="0"/>
              <a:t>Access</a:t>
            </a:r>
            <a:r>
              <a:rPr lang="zh-CN" altLang="zh-CN" dirty="0"/>
              <a:t>中打开</a:t>
            </a:r>
            <a:r>
              <a:rPr lang="en-US" altLang="zh-CN" dirty="0"/>
              <a:t>XSCJ</a:t>
            </a:r>
            <a:r>
              <a:rPr lang="zh-CN" altLang="zh-CN" dirty="0"/>
              <a:t>数据库（</a:t>
            </a:r>
            <a:r>
              <a:rPr lang="en-US" altLang="zh-CN" dirty="0"/>
              <a:t>XSCJ.accdb</a:t>
            </a:r>
            <a:r>
              <a:rPr lang="zh-CN" altLang="zh-CN" dirty="0"/>
              <a:t>），右击</a:t>
            </a:r>
            <a:r>
              <a:rPr lang="en-US" altLang="zh-CN" dirty="0"/>
              <a:t>KCB</a:t>
            </a:r>
            <a:r>
              <a:rPr lang="zh-CN" altLang="zh-CN" dirty="0"/>
              <a:t>表，从快捷菜单中选择“导出”→“</a:t>
            </a:r>
            <a:r>
              <a:rPr lang="en-US" altLang="zh-CN" dirty="0"/>
              <a:t>XML</a:t>
            </a:r>
            <a:r>
              <a:rPr lang="zh-CN" altLang="zh-CN" dirty="0"/>
              <a:t>文件”，指定目标路径。文件“</a:t>
            </a:r>
            <a:r>
              <a:rPr lang="en-US" altLang="zh-CN" dirty="0"/>
              <a:t>KCB.xml</a:t>
            </a:r>
            <a:r>
              <a:rPr lang="zh-CN" altLang="zh-CN" dirty="0"/>
              <a:t>”存放在</a:t>
            </a:r>
            <a:r>
              <a:rPr lang="en-US" altLang="zh-CN" dirty="0"/>
              <a:t>E:\MyDB\Access\</a:t>
            </a:r>
            <a:r>
              <a:rPr lang="zh-CN" altLang="zh-CN" dirty="0"/>
              <a:t>目录中。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）新建项目，在设计窗口中添加一个“</a:t>
            </a:r>
            <a:r>
              <a:rPr lang="en-US" altLang="zh-CN" dirty="0"/>
              <a:t>XML</a:t>
            </a:r>
            <a:r>
              <a:rPr lang="zh-CN" altLang="zh-CN" dirty="0"/>
              <a:t>表格”按钮（</a:t>
            </a:r>
            <a:r>
              <a:rPr lang="en-US" altLang="zh-CN" dirty="0"/>
              <a:t>Button1</a:t>
            </a:r>
            <a:r>
              <a:rPr lang="zh-CN" altLang="zh-CN" dirty="0"/>
              <a:t>）、一个“</a:t>
            </a:r>
            <a:r>
              <a:rPr lang="en-US" altLang="zh-CN" dirty="0"/>
              <a:t>XML</a:t>
            </a:r>
            <a:r>
              <a:rPr lang="zh-CN" altLang="zh-CN" dirty="0"/>
              <a:t>原文”按钮（</a:t>
            </a:r>
            <a:r>
              <a:rPr lang="en-US" altLang="zh-CN" dirty="0"/>
              <a:t>Button2</a:t>
            </a:r>
            <a:r>
              <a:rPr lang="zh-CN" altLang="zh-CN" dirty="0"/>
              <a:t>）、一个多行文本框（</a:t>
            </a:r>
            <a:r>
              <a:rPr lang="en-US" altLang="zh-CN" dirty="0"/>
              <a:t>Textbox1</a:t>
            </a:r>
            <a:r>
              <a:rPr lang="zh-CN" altLang="zh-CN" dirty="0"/>
              <a:t>）和一个</a:t>
            </a:r>
            <a:r>
              <a:rPr lang="en-US" altLang="zh-CN" dirty="0" err="1"/>
              <a:t>DataGridView</a:t>
            </a:r>
            <a:r>
              <a:rPr lang="zh-CN" altLang="zh-CN" dirty="0"/>
              <a:t>控件，适当调整控件大小，其他属性采用默认值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5641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/>
              <a:t>XML</a:t>
            </a:r>
            <a:r>
              <a:rPr lang="zh-CN" altLang="zh-CN" dirty="0"/>
              <a:t>数据查询</a:t>
            </a:r>
          </a:p>
        </p:txBody>
      </p:sp>
      <p:sp>
        <p:nvSpPr>
          <p:cNvPr id="3" name="矩形 2"/>
          <p:cNvSpPr/>
          <p:nvPr/>
        </p:nvSpPr>
        <p:spPr>
          <a:xfrm>
            <a:off x="1395369" y="786383"/>
            <a:ext cx="609173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）“</a:t>
            </a:r>
            <a:r>
              <a:rPr lang="en-US" altLang="zh-CN" dirty="0"/>
              <a:t>XML</a:t>
            </a:r>
            <a:r>
              <a:rPr lang="zh-CN" altLang="zh-CN" dirty="0"/>
              <a:t>表格”和“</a:t>
            </a:r>
            <a:r>
              <a:rPr lang="en-US" altLang="zh-CN" dirty="0"/>
              <a:t>XML</a:t>
            </a:r>
            <a:r>
              <a:rPr lang="zh-CN" altLang="zh-CN" dirty="0"/>
              <a:t>原文”按钮的单击事件代码如下：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0456" y="1254642"/>
            <a:ext cx="8633637" cy="4611826"/>
          </a:xfrm>
          <a:prstGeom prst="roundRect">
            <a:avLst>
              <a:gd name="adj" fmla="val 349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Dim </a:t>
            </a:r>
            <a:r>
              <a:rPr lang="en-US" altLang="zh-CN" sz="1600" dirty="0" err="1"/>
              <a:t>KCxml</a:t>
            </a:r>
            <a:r>
              <a:rPr lang="en-US" altLang="zh-CN" sz="1600" dirty="0"/>
              <a:t> As New </a:t>
            </a:r>
            <a:r>
              <a:rPr lang="en-US" altLang="zh-CN" sz="1600" dirty="0" err="1"/>
              <a:t>DataSet</a:t>
            </a:r>
            <a:endParaRPr lang="zh-CN" altLang="zh-CN" sz="1600" dirty="0"/>
          </a:p>
          <a:p>
            <a:r>
              <a:rPr lang="en-US" altLang="zh-CN" sz="1600" dirty="0"/>
              <a:t>Private Sub Button1_Click(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				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Handles Button1.Click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KCxml.Clear</a:t>
            </a:r>
            <a:r>
              <a:rPr lang="en-US" altLang="zh-CN" sz="1600" dirty="0"/>
              <a:t>()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KCxml.ReadXml</a:t>
            </a:r>
            <a:r>
              <a:rPr lang="en-US" altLang="zh-CN" sz="1600" dirty="0"/>
              <a:t>("E:\</a:t>
            </a:r>
            <a:r>
              <a:rPr lang="en-US" altLang="zh-CN" sz="1600" dirty="0" err="1"/>
              <a:t>MyDB</a:t>
            </a:r>
            <a:r>
              <a:rPr lang="en-US" altLang="zh-CN" sz="1600" dirty="0"/>
              <a:t>\Access\KCB.xml")</a:t>
            </a:r>
            <a:endParaRPr lang="zh-CN" altLang="zh-CN" sz="1600" dirty="0"/>
          </a:p>
          <a:p>
            <a:r>
              <a:rPr lang="en-US" altLang="zh-CN" sz="1600" dirty="0"/>
              <a:t>    With DataGridView1</a:t>
            </a:r>
            <a:endParaRPr lang="zh-CN" altLang="zh-CN" sz="1600" dirty="0"/>
          </a:p>
          <a:p>
            <a:r>
              <a:rPr lang="en-US" altLang="zh-CN" sz="1600" dirty="0"/>
              <a:t>        .</a:t>
            </a:r>
            <a:r>
              <a:rPr lang="en-US" altLang="zh-CN" sz="1600" dirty="0" err="1"/>
              <a:t>DataSource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KCxml</a:t>
            </a:r>
            <a:endParaRPr lang="zh-CN" altLang="zh-CN" sz="1600" dirty="0"/>
          </a:p>
          <a:p>
            <a:r>
              <a:rPr lang="en-US" altLang="zh-CN" sz="1600" dirty="0"/>
              <a:t>        .</a:t>
            </a:r>
            <a:r>
              <a:rPr lang="en-US" altLang="zh-CN" sz="1600" dirty="0" err="1"/>
              <a:t>DataMember</a:t>
            </a:r>
            <a:r>
              <a:rPr lang="en-US" altLang="zh-CN" sz="1600" dirty="0"/>
              <a:t> = "KCB"</a:t>
            </a:r>
            <a:endParaRPr lang="zh-CN" altLang="zh-CN" sz="1600" dirty="0"/>
          </a:p>
          <a:p>
            <a:r>
              <a:rPr lang="en-US" altLang="zh-CN" sz="1600" dirty="0"/>
              <a:t>        End With</a:t>
            </a:r>
            <a:endParaRPr lang="zh-CN" altLang="zh-CN" sz="1600" dirty="0"/>
          </a:p>
          <a:p>
            <a:r>
              <a:rPr lang="en-US" altLang="zh-CN" sz="1600" dirty="0"/>
              <a:t>End Sub</a:t>
            </a:r>
            <a:endParaRPr lang="zh-CN" altLang="zh-CN" sz="1600" dirty="0"/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/>
              <a:t>Private Sub Button2_Click(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													 Handles Button2.Click</a:t>
            </a:r>
            <a:endParaRPr lang="zh-CN" altLang="zh-CN" sz="1600" dirty="0"/>
          </a:p>
          <a:p>
            <a:r>
              <a:rPr lang="en-US" altLang="zh-CN" sz="1600" dirty="0"/>
              <a:t>    Dim </a:t>
            </a:r>
            <a:r>
              <a:rPr lang="en-US" altLang="zh-CN" sz="1600" dirty="0" err="1"/>
              <a:t>swXML</a:t>
            </a:r>
            <a:r>
              <a:rPr lang="en-US" altLang="zh-CN" sz="1600" dirty="0"/>
              <a:t> As New </a:t>
            </a:r>
            <a:r>
              <a:rPr lang="en-US" altLang="zh-CN" sz="1600" dirty="0" err="1"/>
              <a:t>System.IO.StringWriter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KCxml.WriteXmlSchema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swXML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TextBox1.Text = </a:t>
            </a:r>
            <a:r>
              <a:rPr lang="en-US" altLang="zh-CN" sz="1600" dirty="0" err="1"/>
              <a:t>swXML.ToString</a:t>
            </a:r>
            <a:endParaRPr lang="zh-CN" altLang="zh-CN" sz="1600" dirty="0"/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887348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701228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/>
              <a:t>XML</a:t>
            </a:r>
            <a:r>
              <a:rPr lang="zh-CN" altLang="zh-CN" dirty="0"/>
              <a:t>数据查询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014" y="839972"/>
            <a:ext cx="959056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）运行。</a:t>
            </a:r>
          </a:p>
          <a:p>
            <a:pPr indent="446088" fontAlgn="ctr"/>
            <a:r>
              <a:rPr lang="zh-CN" altLang="zh-CN" dirty="0"/>
              <a:t>当单击“课程</a:t>
            </a:r>
            <a:r>
              <a:rPr lang="en-US" altLang="zh-CN" dirty="0"/>
              <a:t>XML</a:t>
            </a:r>
            <a:r>
              <a:rPr lang="zh-CN" altLang="zh-CN" dirty="0"/>
              <a:t>形式”按钮时，将</a:t>
            </a:r>
            <a:r>
              <a:rPr lang="en-US" altLang="zh-CN" dirty="0"/>
              <a:t>XML</a:t>
            </a:r>
            <a:r>
              <a:rPr lang="zh-CN" altLang="zh-CN" dirty="0"/>
              <a:t>文件的内容填入</a:t>
            </a:r>
            <a:r>
              <a:rPr lang="en-US" altLang="zh-CN" dirty="0" err="1"/>
              <a:t>DataGridView</a:t>
            </a:r>
            <a:r>
              <a:rPr lang="zh-CN" altLang="zh-CN" dirty="0"/>
              <a:t>表格并显示；当单击“课程</a:t>
            </a:r>
            <a:r>
              <a:rPr lang="en-US" altLang="zh-CN" dirty="0"/>
              <a:t>XML</a:t>
            </a:r>
            <a:r>
              <a:rPr lang="zh-CN" altLang="zh-CN" dirty="0"/>
              <a:t>形式”按钮时，将</a:t>
            </a:r>
            <a:r>
              <a:rPr lang="en-US" altLang="zh-CN" dirty="0"/>
              <a:t>XML</a:t>
            </a:r>
            <a:r>
              <a:rPr lang="zh-CN" altLang="zh-CN" dirty="0"/>
              <a:t>文件的结构显示在多行文本框中，如图</a:t>
            </a:r>
            <a:r>
              <a:rPr lang="en-US" altLang="zh-CN" dirty="0"/>
              <a:t>9.36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6082" name="Picture 2" descr="9t3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49" y="1796902"/>
            <a:ext cx="4805473" cy="436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77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11790" y="2333539"/>
            <a:ext cx="2679587" cy="859626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785912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5"/>
          <p:cNvSpPr txBox="1">
            <a:spLocks/>
          </p:cNvSpPr>
          <p:nvPr/>
        </p:nvSpPr>
        <p:spPr>
          <a:xfrm>
            <a:off x="5938775" y="3368381"/>
            <a:ext cx="1472650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．界面设计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938775" y="3784332"/>
            <a:ext cx="1472650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．程序代码</a:t>
            </a:r>
          </a:p>
        </p:txBody>
      </p:sp>
    </p:spTree>
    <p:extLst>
      <p:ext uri="{BB962C8B-B14F-4D97-AF65-F5344CB8AC3E}">
        <p14:creationId xmlns:p14="http://schemas.microsoft.com/office/powerpoint/2010/main" val="10109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7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590" y="147261"/>
            <a:ext cx="10623150" cy="460786"/>
            <a:chOff x="138112" y="147638"/>
            <a:chExt cx="10901363" cy="461962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38112" y="147638"/>
              <a:ext cx="354093" cy="461962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rgbClr val="C40001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2680" y="600075"/>
              <a:ext cx="10556795" cy="0"/>
            </a:xfrm>
            <a:prstGeom prst="line">
              <a:avLst/>
            </a:prstGeom>
            <a:ln w="28575">
              <a:solidFill>
                <a:srgbClr val="C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72849" y="0"/>
            <a:ext cx="860465" cy="933721"/>
            <a:chOff x="988368" y="0"/>
            <a:chExt cx="883000" cy="936104"/>
          </a:xfrm>
        </p:grpSpPr>
        <p:sp>
          <p:nvSpPr>
            <p:cNvPr id="8" name="矩形 7"/>
            <p:cNvSpPr/>
            <p:nvPr/>
          </p:nvSpPr>
          <p:spPr>
            <a:xfrm>
              <a:off x="988368" y="0"/>
              <a:ext cx="720080" cy="936104"/>
            </a:xfrm>
            <a:custGeom>
              <a:avLst/>
              <a:gdLst/>
              <a:ahLst/>
              <a:cxnLst/>
              <a:rect l="l" t="t" r="r" b="b"/>
              <a:pathLst>
                <a:path w="720080" h="936104">
                  <a:moveTo>
                    <a:pt x="0" y="0"/>
                  </a:moveTo>
                  <a:lnTo>
                    <a:pt x="720080" y="0"/>
                  </a:lnTo>
                  <a:lnTo>
                    <a:pt x="720080" y="576064"/>
                  </a:lnTo>
                  <a:cubicBezTo>
                    <a:pt x="720080" y="774909"/>
                    <a:pt x="558885" y="936104"/>
                    <a:pt x="360040" y="936104"/>
                  </a:cubicBezTo>
                  <a:cubicBezTo>
                    <a:pt x="161195" y="936104"/>
                    <a:pt x="0" y="774909"/>
                    <a:pt x="0" y="5760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8368" y="267495"/>
              <a:ext cx="883000" cy="33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LOGO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9"/>
          <p:cNvSpPr txBox="1"/>
          <p:nvPr/>
        </p:nvSpPr>
        <p:spPr>
          <a:xfrm>
            <a:off x="621888" y="109260"/>
            <a:ext cx="296128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SQL </a:t>
            </a:r>
            <a:r>
              <a:rPr lang="zh-CN" altLang="zh-CN" dirty="0" smtClean="0"/>
              <a:t>语</a:t>
            </a:r>
            <a:r>
              <a:rPr lang="en-US" altLang="zh-CN" dirty="0" smtClean="0"/>
              <a:t> </a:t>
            </a:r>
            <a:r>
              <a:rPr lang="zh-CN" altLang="zh-CN" dirty="0" smtClean="0"/>
              <a:t>言</a:t>
            </a:r>
            <a:endParaRPr lang="zh-CN" altLang="zh-CN" dirty="0"/>
          </a:p>
        </p:txBody>
      </p:sp>
      <p:sp>
        <p:nvSpPr>
          <p:cNvPr id="2" name="TextBox 1"/>
          <p:cNvSpPr txBox="1"/>
          <p:nvPr/>
        </p:nvSpPr>
        <p:spPr>
          <a:xfrm>
            <a:off x="871870" y="933721"/>
            <a:ext cx="955867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）数据操纵语言（</a:t>
            </a:r>
            <a:r>
              <a:rPr lang="en-US" altLang="zh-CN" b="1" dirty="0"/>
              <a:t>DML</a:t>
            </a:r>
            <a:r>
              <a:rPr lang="zh-CN" altLang="zh-CN" b="1" dirty="0"/>
              <a:t>）。</a:t>
            </a:r>
          </a:p>
          <a:p>
            <a:pPr indent="446088" fontAlgn="ctr"/>
            <a:r>
              <a:rPr lang="zh-CN" altLang="zh-CN" dirty="0"/>
              <a:t>用于操纵数据库中各种对象，包括检索和修改数据等操作。常用的</a:t>
            </a:r>
            <a:r>
              <a:rPr lang="en-US" altLang="zh-CN" dirty="0"/>
              <a:t>DML</a:t>
            </a:r>
            <a:r>
              <a:rPr lang="zh-CN" altLang="zh-CN" dirty="0"/>
              <a:t>有：</a:t>
            </a:r>
            <a:r>
              <a:rPr lang="en-US" altLang="zh-CN" dirty="0"/>
              <a:t>INSERT</a:t>
            </a:r>
            <a:r>
              <a:rPr lang="zh-CN" altLang="zh-CN" dirty="0"/>
              <a:t>（插入数据）、</a:t>
            </a:r>
            <a:r>
              <a:rPr lang="en-US" altLang="zh-CN" dirty="0"/>
              <a:t>DELETE</a:t>
            </a:r>
            <a:r>
              <a:rPr lang="zh-CN" altLang="zh-CN" dirty="0"/>
              <a:t>（删除数据）、</a:t>
            </a:r>
            <a:r>
              <a:rPr lang="en-US" altLang="zh-CN" dirty="0"/>
              <a:t>UPDATE</a:t>
            </a:r>
            <a:r>
              <a:rPr lang="zh-CN" altLang="zh-CN" dirty="0"/>
              <a:t>（更新数据）等。</a:t>
            </a:r>
          </a:p>
          <a:p>
            <a:pPr indent="446088" fontAlgn="ctr"/>
            <a:r>
              <a:rPr lang="zh-CN" altLang="zh-CN" dirty="0"/>
              <a:t>例如，用</a:t>
            </a:r>
            <a:r>
              <a:rPr lang="en-US" altLang="zh-CN" dirty="0"/>
              <a:t>INSERT</a:t>
            </a:r>
            <a:r>
              <a:rPr lang="zh-CN" altLang="zh-CN" dirty="0"/>
              <a:t>可添加记录到表中，语法形式如下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3" name="圆角矩形 2"/>
          <p:cNvSpPr/>
          <p:nvPr/>
        </p:nvSpPr>
        <p:spPr>
          <a:xfrm>
            <a:off x="1429985" y="2096401"/>
            <a:ext cx="8235010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INSERT INTO </a:t>
            </a:r>
            <a:r>
              <a:rPr lang="zh-CN" altLang="zh-CN" dirty="0"/>
              <a:t>表名 </a:t>
            </a:r>
            <a:r>
              <a:rPr lang="en-US" altLang="zh-CN" dirty="0"/>
              <a:t>[(</a:t>
            </a:r>
            <a:r>
              <a:rPr lang="zh-CN" altLang="zh-CN" dirty="0"/>
              <a:t>字段名表</a:t>
            </a:r>
            <a:r>
              <a:rPr lang="en-US" altLang="zh-CN" dirty="0"/>
              <a:t>)] VALUES (</a:t>
            </a:r>
            <a:r>
              <a:rPr lang="zh-CN" altLang="zh-CN" dirty="0"/>
              <a:t>表值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21" name="矩形 20"/>
          <p:cNvSpPr/>
          <p:nvPr/>
        </p:nvSpPr>
        <p:spPr>
          <a:xfrm>
            <a:off x="1429985" y="2593918"/>
            <a:ext cx="443852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现向</a:t>
            </a:r>
            <a:r>
              <a:rPr lang="en-US" altLang="zh-CN" dirty="0"/>
              <a:t>XSB</a:t>
            </a:r>
            <a:r>
              <a:rPr lang="zh-CN" altLang="zh-CN" dirty="0"/>
              <a:t>添加一条记录，并给所有字段赋值：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1429985" y="2947861"/>
            <a:ext cx="8235010" cy="37457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INSERT INTO XSB VALUES('171241', '</a:t>
            </a:r>
            <a:r>
              <a:rPr lang="zh-CN" altLang="zh-CN" sz="1600" dirty="0"/>
              <a:t>罗林琳</a:t>
            </a:r>
            <a:r>
              <a:rPr lang="en-US" altLang="zh-CN" sz="1600" dirty="0"/>
              <a:t>', '</a:t>
            </a:r>
            <a:r>
              <a:rPr lang="zh-CN" altLang="zh-CN" sz="1600" dirty="0"/>
              <a:t>女</a:t>
            </a:r>
            <a:r>
              <a:rPr lang="en-US" altLang="zh-CN" sz="1600" dirty="0"/>
              <a:t>', '2000-01-30', '</a:t>
            </a:r>
            <a:r>
              <a:rPr lang="zh-CN" altLang="zh-CN" sz="1600" dirty="0"/>
              <a:t>通信工程</a:t>
            </a:r>
            <a:r>
              <a:rPr lang="en-US" altLang="zh-CN" sz="1600" dirty="0"/>
              <a:t>', 50, '</a:t>
            </a:r>
            <a:r>
              <a:rPr lang="zh-CN" altLang="zh-CN" sz="1600" dirty="0"/>
              <a:t>转专业学习</a:t>
            </a:r>
            <a:r>
              <a:rPr lang="en-US" altLang="zh-CN" sz="1600" dirty="0"/>
              <a:t>')</a:t>
            </a:r>
            <a:endParaRPr lang="zh-CN" altLang="zh-CN" sz="1600" dirty="0"/>
          </a:p>
        </p:txBody>
      </p:sp>
      <p:sp>
        <p:nvSpPr>
          <p:cNvPr id="23" name="矩形 22"/>
          <p:cNvSpPr/>
          <p:nvPr/>
        </p:nvSpPr>
        <p:spPr>
          <a:xfrm>
            <a:off x="1503749" y="3432750"/>
            <a:ext cx="542116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dirty="0"/>
              <a:t>如果向</a:t>
            </a:r>
            <a:r>
              <a:rPr lang="en-US" altLang="zh-CN" dirty="0"/>
              <a:t>XSB</a:t>
            </a:r>
            <a:r>
              <a:rPr lang="zh-CN" altLang="zh-CN" dirty="0"/>
              <a:t>添加的记录只给其中</a:t>
            </a:r>
            <a:r>
              <a:rPr lang="en-US" altLang="zh-CN" dirty="0"/>
              <a:t>3</a:t>
            </a:r>
            <a:r>
              <a:rPr lang="zh-CN" altLang="zh-CN" dirty="0"/>
              <a:t>个字段赋值，则写为：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429985" y="3786693"/>
            <a:ext cx="8235010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INSERT INTO XSB (XH, XM, ZY) VALUES('171241', '</a:t>
            </a:r>
            <a:r>
              <a:rPr lang="zh-CN" altLang="zh-CN" dirty="0"/>
              <a:t>罗林琳</a:t>
            </a:r>
            <a:r>
              <a:rPr lang="en-US" altLang="zh-CN" dirty="0"/>
              <a:t>', '</a:t>
            </a:r>
            <a:r>
              <a:rPr lang="zh-CN" altLang="zh-CN" dirty="0"/>
              <a:t>通信工程</a:t>
            </a:r>
            <a:r>
              <a:rPr lang="en-US" altLang="zh-CN" dirty="0"/>
              <a:t>')</a:t>
            </a:r>
            <a:endParaRPr lang="zh-CN" altLang="zh-CN" dirty="0"/>
          </a:p>
        </p:txBody>
      </p:sp>
      <p:sp>
        <p:nvSpPr>
          <p:cNvPr id="26" name="TextBox 25"/>
          <p:cNvSpPr txBox="1"/>
          <p:nvPr/>
        </p:nvSpPr>
        <p:spPr>
          <a:xfrm>
            <a:off x="946298" y="4253021"/>
            <a:ext cx="932475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至于其他</a:t>
            </a:r>
            <a:r>
              <a:rPr lang="en-US" altLang="zh-CN" dirty="0"/>
              <a:t>DML</a:t>
            </a:r>
            <a:r>
              <a:rPr lang="zh-CN" altLang="zh-CN" dirty="0"/>
              <a:t>及其详细的用法，请参见本书第</a:t>
            </a:r>
            <a:r>
              <a:rPr lang="en-US" altLang="zh-CN" dirty="0"/>
              <a:t>10</a:t>
            </a:r>
            <a:r>
              <a:rPr lang="zh-CN" altLang="zh-CN" dirty="0"/>
              <a:t>章“综合实习项目”。</a:t>
            </a:r>
          </a:p>
          <a:p>
            <a:pPr indent="446088" fontAlgn="ctr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）数据控制语言（</a:t>
            </a:r>
            <a:r>
              <a:rPr lang="en-US" altLang="zh-CN" dirty="0"/>
              <a:t>DCL</a:t>
            </a:r>
            <a:r>
              <a:rPr lang="zh-CN" altLang="zh-CN" dirty="0"/>
              <a:t>）。用于安全管理，确定哪些用户可以查看或修改数据库中的数据。这类</a:t>
            </a:r>
            <a:r>
              <a:rPr lang="en-US" altLang="zh-CN" dirty="0"/>
              <a:t>SQL</a:t>
            </a:r>
            <a:r>
              <a:rPr lang="zh-CN" altLang="zh-CN" dirty="0"/>
              <a:t>语句有</a:t>
            </a:r>
            <a:r>
              <a:rPr lang="en-US" altLang="zh-CN" dirty="0"/>
              <a:t>GRANT</a:t>
            </a:r>
            <a:r>
              <a:rPr lang="zh-CN" altLang="zh-CN" dirty="0"/>
              <a:t>、</a:t>
            </a:r>
            <a:r>
              <a:rPr lang="en-US" altLang="zh-CN" dirty="0"/>
              <a:t>REVOKE</a:t>
            </a:r>
            <a:r>
              <a:rPr lang="zh-CN" altLang="zh-CN" dirty="0"/>
              <a:t>、</a:t>
            </a:r>
            <a:r>
              <a:rPr lang="en-US" altLang="zh-CN" dirty="0"/>
              <a:t>COMMIT</a:t>
            </a:r>
            <a:r>
              <a:rPr lang="zh-CN" altLang="zh-CN" dirty="0"/>
              <a:t>、</a:t>
            </a:r>
            <a:r>
              <a:rPr lang="en-US" altLang="zh-CN" dirty="0"/>
              <a:t>ROLLBACK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17234541"/>
      </p:ext>
    </p:extLst>
  </p:cSld>
  <p:clrMapOvr>
    <a:masterClrMapping/>
  </p:clrMapOvr>
  <p:transition spd="slow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590" y="147261"/>
            <a:ext cx="10623150" cy="460786"/>
            <a:chOff x="138112" y="147638"/>
            <a:chExt cx="10901363" cy="461962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38112" y="147638"/>
              <a:ext cx="354093" cy="461962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rgbClr val="C40001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2680" y="600075"/>
              <a:ext cx="10556795" cy="0"/>
            </a:xfrm>
            <a:prstGeom prst="line">
              <a:avLst/>
            </a:prstGeom>
            <a:ln w="28575">
              <a:solidFill>
                <a:srgbClr val="C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72849" y="0"/>
            <a:ext cx="860465" cy="933721"/>
            <a:chOff x="988368" y="0"/>
            <a:chExt cx="883000" cy="936104"/>
          </a:xfrm>
        </p:grpSpPr>
        <p:sp>
          <p:nvSpPr>
            <p:cNvPr id="8" name="矩形 7"/>
            <p:cNvSpPr/>
            <p:nvPr/>
          </p:nvSpPr>
          <p:spPr>
            <a:xfrm>
              <a:off x="988368" y="0"/>
              <a:ext cx="720080" cy="936104"/>
            </a:xfrm>
            <a:custGeom>
              <a:avLst/>
              <a:gdLst/>
              <a:ahLst/>
              <a:cxnLst/>
              <a:rect l="l" t="t" r="r" b="b"/>
              <a:pathLst>
                <a:path w="720080" h="936104">
                  <a:moveTo>
                    <a:pt x="0" y="0"/>
                  </a:moveTo>
                  <a:lnTo>
                    <a:pt x="720080" y="0"/>
                  </a:lnTo>
                  <a:lnTo>
                    <a:pt x="720080" y="576064"/>
                  </a:lnTo>
                  <a:cubicBezTo>
                    <a:pt x="720080" y="774909"/>
                    <a:pt x="558885" y="936104"/>
                    <a:pt x="360040" y="936104"/>
                  </a:cubicBezTo>
                  <a:cubicBezTo>
                    <a:pt x="161195" y="936104"/>
                    <a:pt x="0" y="774909"/>
                    <a:pt x="0" y="5760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8368" y="267495"/>
              <a:ext cx="883000" cy="33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LOGO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21889" y="109261"/>
            <a:ext cx="525791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35665" y="933721"/>
            <a:ext cx="961183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【例</a:t>
            </a:r>
            <a:r>
              <a:rPr lang="en-US" altLang="zh-CN" dirty="0"/>
              <a:t>9.7</a:t>
            </a:r>
            <a:r>
              <a:rPr lang="zh-CN" altLang="zh-CN" dirty="0"/>
              <a:t>】 通过</a:t>
            </a:r>
            <a:r>
              <a:rPr lang="en-US" altLang="zh-CN" dirty="0" err="1"/>
              <a:t>DataAdapter</a:t>
            </a:r>
            <a:r>
              <a:rPr lang="zh-CN" altLang="zh-CN" dirty="0"/>
              <a:t>对象维护“学生”表记录。</a:t>
            </a:r>
          </a:p>
          <a:p>
            <a:pPr indent="446088" fontAlgn="ctr"/>
            <a:r>
              <a:rPr lang="zh-CN" altLang="zh-CN" dirty="0"/>
              <a:t>新建项目，在窗体上布置一个</a:t>
            </a:r>
            <a:r>
              <a:rPr lang="en-US" altLang="zh-CN" dirty="0" err="1"/>
              <a:t>DataGridView</a:t>
            </a:r>
            <a:r>
              <a:rPr lang="zh-CN" altLang="zh-CN" dirty="0"/>
              <a:t>控件作为学生数据表的输出；若干标签、文本框、组合框和一个</a:t>
            </a:r>
            <a:r>
              <a:rPr lang="en-US" altLang="zh-CN" dirty="0" err="1"/>
              <a:t>DateTimePicker</a:t>
            </a:r>
            <a:r>
              <a:rPr lang="zh-CN" altLang="zh-CN" dirty="0"/>
              <a:t>控件，用于显示学生明细信息；</a:t>
            </a:r>
            <a:r>
              <a:rPr lang="en-US" altLang="zh-CN" dirty="0"/>
              <a:t>3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分别实现添加、修改和删除学生记录操作。</a:t>
            </a:r>
          </a:p>
          <a:p>
            <a:pPr indent="446088" fontAlgn="ctr"/>
            <a:r>
              <a:rPr lang="zh-CN" altLang="zh-CN" dirty="0"/>
              <a:t>另外，数据操作的</a:t>
            </a:r>
            <a:r>
              <a:rPr lang="en-US" altLang="zh-CN" dirty="0"/>
              <a:t>Connection</a:t>
            </a:r>
            <a:r>
              <a:rPr lang="zh-CN" altLang="zh-CN" dirty="0"/>
              <a:t>、</a:t>
            </a:r>
            <a:r>
              <a:rPr lang="en-US" altLang="zh-CN" dirty="0" err="1"/>
              <a:t>DataAdapter</a:t>
            </a:r>
            <a:r>
              <a:rPr lang="zh-CN" altLang="zh-CN" dirty="0"/>
              <a:t>、</a:t>
            </a:r>
            <a:r>
              <a:rPr lang="en-US" altLang="zh-CN" dirty="0"/>
              <a:t>Command</a:t>
            </a:r>
            <a:r>
              <a:rPr lang="zh-CN" altLang="zh-CN" dirty="0"/>
              <a:t>和</a:t>
            </a:r>
            <a:r>
              <a:rPr lang="en-US" altLang="zh-CN" dirty="0" err="1"/>
              <a:t>DataSet</a:t>
            </a:r>
            <a:r>
              <a:rPr lang="zh-CN" altLang="zh-CN" dirty="0"/>
              <a:t>对象在程序中添加。</a:t>
            </a:r>
          </a:p>
          <a:p>
            <a:pPr indent="446088" fontAlgn="ctr"/>
            <a:r>
              <a:rPr lang="zh-CN" altLang="zh-CN" dirty="0"/>
              <a:t>窗体中主要控件及对象属性见表</a:t>
            </a:r>
            <a:r>
              <a:rPr lang="en-US" altLang="zh-CN" dirty="0" smtClean="0"/>
              <a:t>9.9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264225"/>
              </p:ext>
            </p:extLst>
          </p:nvPr>
        </p:nvGraphicFramePr>
        <p:xfrm>
          <a:off x="2501123" y="2711629"/>
          <a:ext cx="7225196" cy="3667905"/>
        </p:xfrm>
        <a:graphic>
          <a:graphicData uri="http://schemas.openxmlformats.org/drawingml/2006/table">
            <a:tbl>
              <a:tblPr firstRow="1" bandRow="1" bandCol="1"/>
              <a:tblGrid>
                <a:gridCol w="1806299"/>
                <a:gridCol w="1806299"/>
                <a:gridCol w="1806299"/>
                <a:gridCol w="1806299"/>
              </a:tblGrid>
              <a:tr h="244527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对象名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属性值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</a:tr>
              <a:tr h="24452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学生信息维护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 rowSpan="2"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DataGridView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DataGridView1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ScrollBars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Both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SelectionMode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FullRowSelect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btnAdd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添加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btnEdit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修改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btnDelete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删除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txtStuXH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txtStuXM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txtStuZXF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 rowSpan="2"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txtStuBZ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MultiLine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ScrollBars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Both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ComboBox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cbxStuXB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ComboBox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cbxStuZYM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2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DateTimePicker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dtpStuCSSJ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813339"/>
      </p:ext>
    </p:extLst>
  </p:cSld>
  <p:clrMapOvr>
    <a:masterClrMapping/>
  </p:clrMapOvr>
  <p:transition spd="slow" advTm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1"/>
            <a:ext cx="525791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66305" y="903341"/>
            <a:ext cx="296908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窗体设计效果如图</a:t>
            </a:r>
            <a:r>
              <a:rPr lang="en-US" altLang="zh-CN" dirty="0"/>
              <a:t>9.37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286" y="1354617"/>
            <a:ext cx="5431723" cy="4413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83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1"/>
            <a:ext cx="525791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8828" y="893135"/>
            <a:ext cx="9335386" cy="4443770"/>
          </a:xfrm>
          <a:prstGeom prst="round2DiagRect">
            <a:avLst/>
          </a:prstGeom>
          <a:noFill/>
          <a:ln>
            <a:solidFill>
              <a:srgbClr val="C0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zh-CN" b="1" dirty="0"/>
              <a:t>．界面设计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当加载窗体后，将读取学生表并添加到</a:t>
            </a:r>
            <a:r>
              <a:rPr lang="en-US" altLang="zh-CN" dirty="0" err="1"/>
              <a:t>DataSet</a:t>
            </a:r>
            <a:r>
              <a:rPr lang="zh-CN" altLang="zh-CN" dirty="0"/>
              <a:t>对象中，同时在</a:t>
            </a:r>
            <a:r>
              <a:rPr lang="en-US" altLang="zh-CN" dirty="0" err="1"/>
              <a:t>DataGridView</a:t>
            </a:r>
            <a:r>
              <a:rPr lang="zh-CN" altLang="zh-CN" dirty="0"/>
              <a:t>中显示学生记录。当选择学生记录时，在下面的各文本框、组合框中显示相应学生的详细数据，同时可在其中修改和添加记录。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“添加”按钮的功能是将各文本框、组合框等对象中输入的值作为一条新记录添加到物理数据库中；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“修改”按钮的功能是将各文本框、组合框等对象中输入的值作为</a:t>
            </a:r>
            <a:r>
              <a:rPr lang="en-US" altLang="zh-CN" dirty="0" err="1"/>
              <a:t>DataGridView</a:t>
            </a:r>
            <a:r>
              <a:rPr lang="zh-CN" altLang="zh-CN" dirty="0"/>
              <a:t>中当前选择的记录写入物理数据库；</a:t>
            </a:r>
          </a:p>
          <a:p>
            <a:pPr indent="446088" fontAlgn="ctr">
              <a:lnSpc>
                <a:spcPct val="150000"/>
              </a:lnSpc>
            </a:pPr>
            <a:r>
              <a:rPr lang="zh-CN" altLang="zh-CN" dirty="0"/>
              <a:t>“删除”按钮的功能是将</a:t>
            </a:r>
            <a:r>
              <a:rPr lang="en-US" altLang="zh-CN" dirty="0" err="1"/>
              <a:t>DataGridView</a:t>
            </a:r>
            <a:r>
              <a:rPr lang="zh-CN" altLang="zh-CN" dirty="0"/>
              <a:t>中当前选择的记录从物理数据库中删除。当进行添加、修改、删除操作时，均弹出“确认”对话框提示用户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841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1"/>
            <a:ext cx="525791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3767" y="871870"/>
            <a:ext cx="959056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b="1" dirty="0"/>
              <a:t>2</a:t>
            </a:r>
            <a:r>
              <a:rPr lang="zh-CN" altLang="zh-CN" b="1" dirty="0"/>
              <a:t>．程序代码</a:t>
            </a:r>
          </a:p>
          <a:p>
            <a:pPr indent="446088" fontAlgn="ctr"/>
            <a:r>
              <a:rPr lang="zh-CN" altLang="zh-CN" dirty="0"/>
              <a:t>为便于所有过程对数据库的访问，在窗体层定义</a:t>
            </a:r>
            <a:r>
              <a:rPr lang="en-US" altLang="zh-CN" dirty="0"/>
              <a:t>3</a:t>
            </a:r>
            <a:r>
              <a:rPr lang="zh-CN" altLang="zh-CN" dirty="0"/>
              <a:t>个全局变量，分别是一个数据集</a:t>
            </a:r>
            <a:r>
              <a:rPr lang="en-US" altLang="zh-CN" dirty="0" err="1"/>
              <a:t>DataSet</a:t>
            </a:r>
            <a:r>
              <a:rPr lang="zh-CN" altLang="zh-CN" dirty="0"/>
              <a:t>对象、一个学生表</a:t>
            </a:r>
            <a:r>
              <a:rPr lang="en-US" altLang="zh-CN" dirty="0" err="1"/>
              <a:t>DataTable</a:t>
            </a:r>
            <a:r>
              <a:rPr lang="zh-CN" altLang="zh-CN" dirty="0"/>
              <a:t>对象、一个</a:t>
            </a:r>
            <a:r>
              <a:rPr lang="en-US" altLang="zh-CN" dirty="0" err="1"/>
              <a:t>OleDbDataAdapter</a:t>
            </a:r>
            <a:r>
              <a:rPr lang="zh-CN" altLang="zh-CN" dirty="0"/>
              <a:t>对象。同时还定义两个全局过程，其中</a:t>
            </a:r>
            <a:r>
              <a:rPr lang="en-US" altLang="zh-CN" dirty="0" err="1"/>
              <a:t>refreshdata</a:t>
            </a:r>
            <a:r>
              <a:rPr lang="zh-CN" altLang="zh-CN" dirty="0"/>
              <a:t>过程用于更新物理数据库并刷新窗体中的数据显示，</a:t>
            </a:r>
            <a:r>
              <a:rPr lang="en-US" altLang="zh-CN" dirty="0" err="1"/>
              <a:t>bindgridview</a:t>
            </a:r>
            <a:r>
              <a:rPr lang="zh-CN" altLang="zh-CN" dirty="0"/>
              <a:t>过程用于读取数据库并显示数据。程序代码如下。</a:t>
            </a:r>
          </a:p>
          <a:p>
            <a:pPr indent="446088" fontAlgn="ctr"/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</a:t>
            </a:r>
            <a:r>
              <a:rPr lang="en-US" altLang="zh-CN" b="1" dirty="0" err="1"/>
              <a:t>refreshdata</a:t>
            </a:r>
            <a:r>
              <a:rPr lang="zh-CN" altLang="zh-CN" b="1" dirty="0"/>
              <a:t>过程</a:t>
            </a:r>
            <a:r>
              <a:rPr lang="zh-CN" altLang="zh-CN" b="1" dirty="0" smtClean="0"/>
              <a:t>代码</a:t>
            </a:r>
            <a:endParaRPr lang="zh-CN" altLang="zh-C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16149" y="2533863"/>
            <a:ext cx="8208335" cy="2707124"/>
          </a:xfrm>
          <a:prstGeom prst="roundRect">
            <a:avLst>
              <a:gd name="adj" fmla="val 6455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</a:t>
            </a:r>
            <a:r>
              <a:rPr lang="en-US" altLang="zh-CN" dirty="0" err="1"/>
              <a:t>objDs</a:t>
            </a:r>
            <a:r>
              <a:rPr lang="en-US" altLang="zh-CN" dirty="0"/>
              <a:t> As New </a:t>
            </a:r>
            <a:r>
              <a:rPr lang="en-US" altLang="zh-CN" dirty="0" err="1"/>
              <a:t>DataSet</a:t>
            </a:r>
            <a:r>
              <a:rPr lang="en-US" altLang="zh-CN" dirty="0"/>
              <a:t> 				</a:t>
            </a:r>
            <a:r>
              <a:rPr lang="en-US" altLang="zh-CN" dirty="0" smtClean="0"/>
              <a:t>' </a:t>
            </a:r>
            <a:r>
              <a:rPr lang="zh-CN" altLang="zh-CN" dirty="0"/>
              <a:t>一个数据集</a:t>
            </a:r>
            <a:r>
              <a:rPr lang="en-US" altLang="zh-CN" dirty="0" err="1"/>
              <a:t>DataSet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Dim </a:t>
            </a:r>
            <a:r>
              <a:rPr lang="en-US" altLang="zh-CN" dirty="0" err="1"/>
              <a:t>objXSTable</a:t>
            </a:r>
            <a:r>
              <a:rPr lang="en-US" altLang="zh-CN" dirty="0"/>
              <a:t> As </a:t>
            </a:r>
            <a:r>
              <a:rPr lang="en-US" altLang="zh-CN" dirty="0" err="1"/>
              <a:t>DataTable</a:t>
            </a:r>
            <a:r>
              <a:rPr lang="en-US" altLang="zh-CN" dirty="0"/>
              <a:t> 				</a:t>
            </a:r>
            <a:r>
              <a:rPr lang="en-US" altLang="zh-CN" dirty="0" smtClean="0"/>
              <a:t>' </a:t>
            </a:r>
            <a:r>
              <a:rPr lang="zh-CN" altLang="zh-CN" dirty="0"/>
              <a:t>一个学生表</a:t>
            </a:r>
            <a:r>
              <a:rPr lang="en-US" altLang="zh-CN" dirty="0"/>
              <a:t>Table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Dim </a:t>
            </a:r>
            <a:r>
              <a:rPr lang="en-US" altLang="zh-CN" dirty="0" err="1"/>
              <a:t>objDa</a:t>
            </a:r>
            <a:r>
              <a:rPr lang="en-US" altLang="zh-CN" dirty="0"/>
              <a:t> As New </a:t>
            </a:r>
            <a:r>
              <a:rPr lang="en-US" altLang="zh-CN" dirty="0" err="1"/>
              <a:t>OleDb.OleDbDataAdapter</a:t>
            </a:r>
            <a:r>
              <a:rPr lang="en-US" altLang="zh-CN" dirty="0"/>
              <a:t> 		</a:t>
            </a:r>
            <a:r>
              <a:rPr lang="en-US" altLang="zh-CN" dirty="0" smtClean="0"/>
              <a:t>' </a:t>
            </a:r>
            <a:r>
              <a:rPr lang="zh-CN" altLang="zh-CN" dirty="0"/>
              <a:t>一个</a:t>
            </a:r>
            <a:r>
              <a:rPr lang="en-US" altLang="zh-CN" dirty="0" err="1"/>
              <a:t>OleDbDataAdapter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Public Sub </a:t>
            </a:r>
            <a:r>
              <a:rPr lang="en-US" altLang="zh-CN" dirty="0" err="1"/>
              <a:t>refreshdata</a:t>
            </a:r>
            <a:r>
              <a:rPr lang="en-US" altLang="zh-CN" dirty="0"/>
              <a:t>() 				</a:t>
            </a:r>
            <a:r>
              <a:rPr lang="en-US" altLang="zh-CN" dirty="0" smtClean="0"/>
              <a:t>' </a:t>
            </a:r>
            <a:r>
              <a:rPr lang="zh-CN" altLang="zh-CN" dirty="0"/>
              <a:t>更新并刷新显示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objDa.Update</a:t>
            </a:r>
            <a:r>
              <a:rPr lang="en-US" altLang="zh-CN" dirty="0"/>
              <a:t>(</a:t>
            </a:r>
            <a:r>
              <a:rPr lang="en-US" altLang="zh-CN" dirty="0" err="1"/>
              <a:t>objDs</a:t>
            </a:r>
            <a:r>
              <a:rPr lang="en-US" altLang="zh-CN" dirty="0"/>
              <a:t>, "XS") 				</a:t>
            </a:r>
            <a:r>
              <a:rPr lang="en-US" altLang="zh-CN" dirty="0" smtClean="0"/>
              <a:t>' </a:t>
            </a:r>
            <a:r>
              <a:rPr lang="zh-CN" altLang="zh-CN" dirty="0"/>
              <a:t>更新物理学生表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objXSTable.Clear</a:t>
            </a:r>
            <a:r>
              <a:rPr lang="en-US" altLang="zh-CN" dirty="0"/>
              <a:t>() 				</a:t>
            </a:r>
            <a:r>
              <a:rPr lang="en-US" altLang="zh-CN" dirty="0" smtClean="0"/>
              <a:t>' </a:t>
            </a:r>
            <a:r>
              <a:rPr lang="zh-CN" altLang="zh-CN" dirty="0"/>
              <a:t>清空学生表记录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bindgridview</a:t>
            </a:r>
            <a:r>
              <a:rPr lang="en-US" altLang="zh-CN" dirty="0"/>
              <a:t>() 					</a:t>
            </a:r>
            <a:r>
              <a:rPr lang="en-US" altLang="zh-CN" dirty="0" smtClean="0"/>
              <a:t>' </a:t>
            </a:r>
            <a:r>
              <a:rPr lang="zh-CN" altLang="zh-CN" dirty="0"/>
              <a:t>重新填充学生表记录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997443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1"/>
            <a:ext cx="525791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07147" y="786383"/>
            <a:ext cx="279166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</a:t>
            </a:r>
            <a:r>
              <a:rPr lang="en-US" altLang="zh-CN" b="1" dirty="0" err="1"/>
              <a:t>bindgridview</a:t>
            </a:r>
            <a:r>
              <a:rPr lang="zh-CN" altLang="zh-CN" b="1" dirty="0"/>
              <a:t>过程代码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660" y="1275907"/>
            <a:ext cx="8612373" cy="5360491"/>
          </a:xfrm>
          <a:prstGeom prst="roundRect">
            <a:avLst>
              <a:gd name="adj" fmla="val 294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Public Sub </a:t>
            </a:r>
            <a:r>
              <a:rPr lang="en-US" altLang="zh-CN" sz="1600" dirty="0" err="1"/>
              <a:t>bindgridview</a:t>
            </a:r>
            <a:r>
              <a:rPr lang="en-US" altLang="zh-CN" sz="1600" dirty="0"/>
              <a:t>()</a:t>
            </a:r>
            <a:endParaRPr lang="zh-CN" altLang="zh-CN" sz="1600" dirty="0"/>
          </a:p>
          <a:p>
            <a:r>
              <a:rPr lang="en-US" altLang="zh-CN" sz="1600" dirty="0"/>
              <a:t>    Dim </a:t>
            </a:r>
            <a:r>
              <a:rPr lang="en-US" altLang="zh-CN" sz="1600" dirty="0" err="1"/>
              <a:t>objConn</a:t>
            </a:r>
            <a:r>
              <a:rPr lang="en-US" altLang="zh-CN" sz="1600" dirty="0"/>
              <a:t> As New </a:t>
            </a:r>
            <a:r>
              <a:rPr lang="en-US" altLang="zh-CN" sz="1600" dirty="0" err="1"/>
              <a:t>OleDb.OleDbConnection</a:t>
            </a:r>
            <a:r>
              <a:rPr lang="en-US" altLang="zh-CN" sz="1600" dirty="0"/>
              <a:t> 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创建一个</a:t>
            </a:r>
            <a:r>
              <a:rPr lang="en-US" altLang="zh-CN" sz="1600" dirty="0" err="1"/>
              <a:t>OleDbConnection</a:t>
            </a:r>
            <a:r>
              <a:rPr lang="zh-CN" altLang="zh-CN" sz="1600" dirty="0"/>
              <a:t>连接对象</a:t>
            </a:r>
          </a:p>
          <a:p>
            <a:r>
              <a:rPr lang="en-US" altLang="zh-CN" sz="1600" dirty="0"/>
              <a:t>    Dim </a:t>
            </a:r>
            <a:r>
              <a:rPr lang="en-US" altLang="zh-CN" sz="1600" dirty="0" err="1"/>
              <a:t>objComm</a:t>
            </a:r>
            <a:r>
              <a:rPr lang="en-US" altLang="zh-CN" sz="1600" dirty="0"/>
              <a:t> As New </a:t>
            </a:r>
            <a:r>
              <a:rPr lang="en-US" altLang="zh-CN" sz="1600" dirty="0" err="1"/>
              <a:t>OleDb.OleDbCommand</a:t>
            </a:r>
            <a:r>
              <a:rPr lang="en-US" altLang="zh-CN" sz="1600" dirty="0"/>
              <a:t> 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一个</a:t>
            </a:r>
            <a:r>
              <a:rPr lang="en-US" altLang="zh-CN" sz="1600" dirty="0" err="1"/>
              <a:t>OleDbCommand</a:t>
            </a:r>
            <a:r>
              <a:rPr lang="zh-CN" altLang="zh-CN" sz="1600" dirty="0"/>
              <a:t>对象</a:t>
            </a:r>
          </a:p>
          <a:p>
            <a:r>
              <a:rPr lang="en-US" altLang="zh-CN" sz="1600" dirty="0"/>
              <a:t>    ' </a:t>
            </a:r>
            <a:r>
              <a:rPr lang="zh-CN" altLang="zh-CN" sz="1600" dirty="0"/>
              <a:t>设置连接字符串，告诉程序应当如何连接到数据库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objConn.ConnectionString</a:t>
            </a:r>
            <a:r>
              <a:rPr lang="en-US" altLang="zh-CN" sz="1600" dirty="0"/>
              <a:t> = "Provider=Microsoft.ACE.OLEDB.12.0;</a:t>
            </a:r>
            <a:endParaRPr lang="zh-CN" altLang="zh-CN" sz="1600" dirty="0"/>
          </a:p>
          <a:p>
            <a:r>
              <a:rPr lang="en-US" altLang="zh-CN" sz="1600" dirty="0"/>
              <a:t>										Data Source='E:\My DB\xscj.accdb'"</a:t>
            </a:r>
            <a:endParaRPr lang="zh-CN" altLang="zh-CN" sz="1600" dirty="0"/>
          </a:p>
          <a:p>
            <a:r>
              <a:rPr lang="en-US" altLang="zh-CN" sz="1600" dirty="0"/>
              <a:t>    ' </a:t>
            </a:r>
            <a:r>
              <a:rPr lang="zh-CN" altLang="zh-CN" sz="1600" dirty="0"/>
              <a:t>设置</a:t>
            </a:r>
            <a:r>
              <a:rPr lang="en-US" altLang="zh-CN" sz="1600" dirty="0"/>
              <a:t>SQL</a:t>
            </a:r>
            <a:r>
              <a:rPr lang="zh-CN" altLang="zh-CN" sz="1600" dirty="0"/>
              <a:t>命令，告诉程序应当如何取数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objComm.CommandText</a:t>
            </a:r>
            <a:r>
              <a:rPr lang="en-US" altLang="zh-CN" sz="1600" dirty="0"/>
              <a:t> = "Select XH as </a:t>
            </a:r>
            <a:r>
              <a:rPr lang="zh-CN" altLang="zh-CN" sz="1600" dirty="0"/>
              <a:t>学号</a:t>
            </a:r>
            <a:r>
              <a:rPr lang="en-US" altLang="zh-CN" sz="1600" dirty="0"/>
              <a:t>,XM as </a:t>
            </a:r>
            <a:r>
              <a:rPr lang="zh-CN" altLang="zh-CN" sz="1600" dirty="0"/>
              <a:t>姓名</a:t>
            </a:r>
            <a:r>
              <a:rPr lang="en-US" altLang="zh-CN" sz="1600" dirty="0"/>
              <a:t>,ZY,XB,CSRQ,ZXF,BZ  From </a:t>
            </a:r>
            <a:r>
              <a:rPr lang="en-US" altLang="zh-CN" sz="1600" dirty="0" err="1"/>
              <a:t>xsB</a:t>
            </a:r>
            <a:r>
              <a:rPr lang="en-US" altLang="zh-CN" sz="1600" dirty="0"/>
              <a:t>"</a:t>
            </a:r>
            <a:endParaRPr lang="zh-CN" altLang="zh-CN" sz="1600" dirty="0"/>
          </a:p>
          <a:p>
            <a:r>
              <a:rPr lang="en-US" altLang="zh-CN" sz="1600" dirty="0"/>
              <a:t>    ' </a:t>
            </a:r>
            <a:r>
              <a:rPr lang="zh-CN" altLang="zh-CN" sz="1600" dirty="0"/>
              <a:t>把</a:t>
            </a:r>
            <a:r>
              <a:rPr lang="en-US" altLang="zh-CN" sz="1600" dirty="0" err="1"/>
              <a:t>objConn</a:t>
            </a:r>
            <a:r>
              <a:rPr lang="zh-CN" altLang="zh-CN" sz="1600" dirty="0"/>
              <a:t>设置为</a:t>
            </a:r>
            <a:r>
              <a:rPr lang="en-US" altLang="zh-CN" sz="1600" dirty="0" err="1"/>
              <a:t>objComm</a:t>
            </a:r>
            <a:r>
              <a:rPr lang="zh-CN" altLang="zh-CN" sz="1600" dirty="0"/>
              <a:t>的数据库连接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objComm.Connection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objConn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objDa.SelectCommand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objComm</a:t>
            </a:r>
            <a:endParaRPr lang="zh-CN" altLang="zh-CN" sz="1600" dirty="0"/>
          </a:p>
          <a:p>
            <a:r>
              <a:rPr lang="en-US" altLang="zh-CN" sz="1600" dirty="0"/>
              <a:t>    ' </a:t>
            </a:r>
            <a:r>
              <a:rPr lang="zh-CN" altLang="zh-CN" sz="1600" dirty="0"/>
              <a:t>创建能自动生成用于协调对</a:t>
            </a:r>
            <a:r>
              <a:rPr lang="en-US" altLang="zh-CN" sz="1600" dirty="0"/>
              <a:t> </a:t>
            </a:r>
            <a:r>
              <a:rPr lang="en-US" altLang="zh-CN" sz="1600" dirty="0" err="1"/>
              <a:t>DataSet</a:t>
            </a:r>
            <a:r>
              <a:rPr lang="en-US" altLang="zh-CN" sz="1600" dirty="0"/>
              <a:t> </a:t>
            </a:r>
            <a:r>
              <a:rPr lang="zh-CN" altLang="zh-CN" sz="1600" dirty="0"/>
              <a:t>的更改与关联物理数据库的单表命令的对象</a:t>
            </a:r>
          </a:p>
          <a:p>
            <a:r>
              <a:rPr lang="en-US" altLang="zh-CN" sz="1600" dirty="0"/>
              <a:t>    Dim builder As </a:t>
            </a:r>
            <a:r>
              <a:rPr lang="en-US" altLang="zh-CN" sz="1600" dirty="0" err="1"/>
              <a:t>OleDb.OleDbCommandBuilder</a:t>
            </a:r>
            <a:r>
              <a:rPr lang="en-US" altLang="zh-CN" sz="1600" dirty="0"/>
              <a:t> = New </a:t>
            </a:r>
            <a:r>
              <a:rPr lang="en-US" altLang="zh-CN" sz="1600" dirty="0" err="1"/>
              <a:t>OleDb.OleDbCommandBuilder</a:t>
            </a:r>
            <a:r>
              <a:rPr lang="en-US" altLang="zh-CN" sz="1600" dirty="0"/>
              <a:t>(</a:t>
            </a:r>
            <a:r>
              <a:rPr lang="en-US" altLang="zh-CN" sz="1600" dirty="0" err="1"/>
              <a:t>objDa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objConn.Open</a:t>
            </a:r>
            <a:r>
              <a:rPr lang="en-US" altLang="zh-CN" sz="1600" dirty="0"/>
              <a:t>() 		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打开数据库连接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objDa.Fill</a:t>
            </a:r>
            <a:r>
              <a:rPr lang="en-US" altLang="zh-CN" sz="1600" dirty="0"/>
              <a:t>(</a:t>
            </a:r>
            <a:r>
              <a:rPr lang="en-US" altLang="zh-CN" sz="1600" dirty="0" err="1"/>
              <a:t>objDs</a:t>
            </a:r>
            <a:r>
              <a:rPr lang="en-US" altLang="zh-CN" sz="1600" dirty="0"/>
              <a:t>, "</a:t>
            </a:r>
            <a:r>
              <a:rPr lang="en-US" altLang="zh-CN" sz="1600" dirty="0" err="1"/>
              <a:t>xs</a:t>
            </a:r>
            <a:r>
              <a:rPr lang="en-US" altLang="zh-CN" sz="1600" dirty="0"/>
              <a:t>") 	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填充数据集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objXSTable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objDs.Tables</a:t>
            </a:r>
            <a:r>
              <a:rPr lang="en-US" altLang="zh-CN" sz="1600" dirty="0"/>
              <a:t>("</a:t>
            </a:r>
            <a:r>
              <a:rPr lang="en-US" altLang="zh-CN" sz="1600" dirty="0" err="1"/>
              <a:t>xs</a:t>
            </a:r>
            <a:r>
              <a:rPr lang="en-US" altLang="zh-CN" sz="1600" dirty="0"/>
              <a:t>")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objConn.Close</a:t>
            </a:r>
            <a:r>
              <a:rPr lang="en-US" altLang="zh-CN" sz="1600" dirty="0"/>
              <a:t>() 		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关闭数据库连接</a:t>
            </a:r>
          </a:p>
          <a:p>
            <a:r>
              <a:rPr lang="en-US" altLang="zh-CN" sz="1600" dirty="0"/>
              <a:t>    ' </a:t>
            </a:r>
            <a:r>
              <a:rPr lang="zh-CN" altLang="zh-CN" sz="1600" dirty="0"/>
              <a:t>把</a:t>
            </a:r>
            <a:r>
              <a:rPr lang="en-US" altLang="zh-CN" sz="1600" dirty="0"/>
              <a:t>DataGridView1</a:t>
            </a:r>
            <a:r>
              <a:rPr lang="zh-CN" altLang="zh-CN" sz="1600" dirty="0"/>
              <a:t>的</a:t>
            </a:r>
            <a:r>
              <a:rPr lang="en-US" altLang="zh-CN" sz="1600" dirty="0" err="1"/>
              <a:t>DataSource</a:t>
            </a:r>
            <a:r>
              <a:rPr lang="zh-CN" altLang="zh-CN" sz="1600" dirty="0"/>
              <a:t>属性设置为刚刚取到的数据表，这样就可以显示数据了</a:t>
            </a:r>
          </a:p>
          <a:p>
            <a:r>
              <a:rPr lang="en-US" altLang="zh-CN" sz="1600" dirty="0"/>
              <a:t>    DataGridView1.DataSource = </a:t>
            </a:r>
            <a:r>
              <a:rPr lang="en-US" altLang="zh-CN" sz="1600" dirty="0" err="1"/>
              <a:t>objXSTable</a:t>
            </a:r>
            <a:endParaRPr lang="zh-CN" altLang="zh-CN" sz="1600" dirty="0"/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56951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1"/>
            <a:ext cx="525791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8707" y="786809"/>
            <a:ext cx="93460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b="1" dirty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）窗体加载代码</a:t>
            </a:r>
          </a:p>
          <a:p>
            <a:pPr indent="446088" fontAlgn="ctr"/>
            <a:r>
              <a:rPr lang="zh-CN" altLang="zh-CN" dirty="0"/>
              <a:t>当窗体加载时，要在</a:t>
            </a:r>
            <a:r>
              <a:rPr lang="en-US" altLang="zh-CN" dirty="0" err="1"/>
              <a:t>DataGridView</a:t>
            </a:r>
            <a:r>
              <a:rPr lang="zh-CN" altLang="zh-CN" dirty="0"/>
              <a:t>中显示学生数据表，因此在窗体</a:t>
            </a:r>
            <a:r>
              <a:rPr lang="en-US" altLang="zh-CN" dirty="0"/>
              <a:t>Load</a:t>
            </a:r>
            <a:r>
              <a:rPr lang="zh-CN" altLang="zh-CN" dirty="0"/>
              <a:t>事件代码中调用</a:t>
            </a:r>
            <a:r>
              <a:rPr lang="en-US" altLang="zh-CN" dirty="0" err="1"/>
              <a:t>bindgridview</a:t>
            </a:r>
            <a:r>
              <a:rPr lang="zh-CN" altLang="zh-CN" dirty="0"/>
              <a:t>过程，读取学生表并显示记录。程序代码如下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56660" y="1796902"/>
            <a:ext cx="8133907" cy="2909114"/>
          </a:xfrm>
          <a:prstGeom prst="roundRect">
            <a:avLst>
              <a:gd name="adj" fmla="val 7746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Sub Form1_Load(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					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Handles </a:t>
            </a:r>
            <a:r>
              <a:rPr lang="en-US" altLang="zh-CN" sz="1600" dirty="0" err="1"/>
              <a:t>MyBase.Load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bindgridview</a:t>
            </a:r>
            <a:r>
              <a:rPr lang="en-US" altLang="zh-CN" sz="1600" dirty="0"/>
              <a:t>()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txtStuXH.Text</a:t>
            </a:r>
            <a:r>
              <a:rPr lang="en-US" altLang="zh-CN" sz="1600" dirty="0"/>
              <a:t> = DataGridView1.CurrentRow.Cells.Item(0).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显示学号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txtStuXM.Text</a:t>
            </a:r>
            <a:r>
              <a:rPr lang="en-US" altLang="zh-CN" sz="1600" dirty="0"/>
              <a:t> = DataGridView1.CurrentRow.Cells.Item(1).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显示姓名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txtStuZXF.Text</a:t>
            </a:r>
            <a:r>
              <a:rPr lang="en-US" altLang="zh-CN" sz="1600" dirty="0"/>
              <a:t> = DataGridView1.CurrentRow.Cells.Item(5).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显示总学分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cbxStuXB.Text</a:t>
            </a:r>
            <a:r>
              <a:rPr lang="en-US" altLang="zh-CN" sz="1600" dirty="0"/>
              <a:t> = DataGridView1.CurrentRow.Cells.Item(3).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显示性别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cbxStuZYM.Text</a:t>
            </a:r>
            <a:r>
              <a:rPr lang="en-US" altLang="zh-CN" sz="1600" dirty="0"/>
              <a:t> = DataGridView1.CurrentRow.Cells.Item(2).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显示专业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dtpStuCSSJ.Text</a:t>
            </a:r>
            <a:r>
              <a:rPr lang="en-US" altLang="zh-CN" sz="1600" dirty="0"/>
              <a:t> = DataGridView1.CurrentRow.Cells.Item(4).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显示出生日期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txtStuBZ.Text</a:t>
            </a:r>
            <a:r>
              <a:rPr lang="en-US" altLang="zh-CN" sz="1600" dirty="0"/>
              <a:t> = DataGridView1.CurrentRow.Cells.Item(6).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显示备注</a:t>
            </a:r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261339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1"/>
            <a:ext cx="525791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6177" y="776177"/>
            <a:ext cx="952677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b="1" dirty="0"/>
              <a:t>（</a:t>
            </a:r>
            <a:r>
              <a:rPr lang="en-US" altLang="zh-CN" b="1" dirty="0"/>
              <a:t>4</a:t>
            </a:r>
            <a:r>
              <a:rPr lang="zh-CN" altLang="zh-CN" b="1" dirty="0"/>
              <a:t>）</a:t>
            </a:r>
            <a:r>
              <a:rPr lang="en-US" altLang="zh-CN" b="1" dirty="0" err="1"/>
              <a:t>CellClick</a:t>
            </a:r>
            <a:r>
              <a:rPr lang="zh-CN" altLang="zh-CN" b="1" dirty="0"/>
              <a:t>事件代码</a:t>
            </a:r>
          </a:p>
          <a:p>
            <a:pPr indent="446088" fontAlgn="ctr"/>
            <a:r>
              <a:rPr lang="zh-CN" altLang="zh-CN" dirty="0"/>
              <a:t>当用户选择</a:t>
            </a:r>
            <a:r>
              <a:rPr lang="en-US" altLang="zh-CN" dirty="0" err="1"/>
              <a:t>DataGridView</a:t>
            </a:r>
            <a:r>
              <a:rPr lang="zh-CN" altLang="zh-CN" dirty="0"/>
              <a:t>中的学生记录时，会触发</a:t>
            </a:r>
            <a:r>
              <a:rPr lang="en-US" altLang="zh-CN" dirty="0" err="1"/>
              <a:t>CellClick</a:t>
            </a:r>
            <a:r>
              <a:rPr lang="zh-CN" altLang="zh-CN" dirty="0"/>
              <a:t>事件，在下面的各文本框、组合框中显示相应学生的详细数据，程序代码如下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286538" y="1743740"/>
            <a:ext cx="8920717" cy="2882027"/>
          </a:xfrm>
          <a:prstGeom prst="roundRect">
            <a:avLst>
              <a:gd name="adj" fmla="val 616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Sub DataGridView1_CellClick(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</a:t>
            </a:r>
            <a:endParaRPr lang="zh-CN" altLang="zh-CN" sz="1600" dirty="0"/>
          </a:p>
          <a:p>
            <a:r>
              <a:rPr lang="en-US" altLang="zh-CN" sz="1600" dirty="0"/>
              <a:t>  	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System.Windows.Forms.DataGridViewCellEventArgs</a:t>
            </a:r>
            <a:r>
              <a:rPr lang="en-US" altLang="zh-CN" sz="1600" dirty="0"/>
              <a:t>) Handles DataGridView1.CellClick</a:t>
            </a:r>
            <a:endParaRPr lang="zh-CN" altLang="zh-CN" sz="1600" dirty="0"/>
          </a:p>
          <a:p>
            <a:r>
              <a:rPr lang="en-US" altLang="zh-CN" sz="1600" dirty="0"/>
              <a:t>    	</a:t>
            </a:r>
            <a:r>
              <a:rPr lang="en-US" altLang="zh-CN" sz="1600" dirty="0" err="1"/>
              <a:t>txtStuXH.Text</a:t>
            </a:r>
            <a:r>
              <a:rPr lang="en-US" altLang="zh-CN" sz="1600" dirty="0"/>
              <a:t> = DataGridView1.CurrentRow.Cells.Item(0).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显示学号</a:t>
            </a:r>
          </a:p>
          <a:p>
            <a:r>
              <a:rPr lang="en-US" altLang="zh-CN" sz="1600" dirty="0"/>
              <a:t>    	</a:t>
            </a:r>
            <a:r>
              <a:rPr lang="en-US" altLang="zh-CN" sz="1600" dirty="0" err="1"/>
              <a:t>txtStuXM.Text</a:t>
            </a:r>
            <a:r>
              <a:rPr lang="en-US" altLang="zh-CN" sz="1600" dirty="0"/>
              <a:t> = DataGridView1.CurrentRow.Cells.Item(1).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显示姓名</a:t>
            </a:r>
          </a:p>
          <a:p>
            <a:r>
              <a:rPr lang="en-US" altLang="zh-CN" sz="1600" dirty="0"/>
              <a:t>    	</a:t>
            </a:r>
            <a:r>
              <a:rPr lang="en-US" altLang="zh-CN" sz="1600" dirty="0" err="1"/>
              <a:t>txtStuZXF.Text</a:t>
            </a:r>
            <a:r>
              <a:rPr lang="en-US" altLang="zh-CN" sz="1600" dirty="0"/>
              <a:t> = DataGridView1.CurrentRow.Cells.Item(5).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显示总学分</a:t>
            </a:r>
          </a:p>
          <a:p>
            <a:r>
              <a:rPr lang="en-US" altLang="zh-CN" sz="1600" dirty="0"/>
              <a:t>    	</a:t>
            </a:r>
            <a:r>
              <a:rPr lang="en-US" altLang="zh-CN" sz="1600" dirty="0" err="1"/>
              <a:t>cbxStuXB.Text</a:t>
            </a:r>
            <a:r>
              <a:rPr lang="en-US" altLang="zh-CN" sz="1600" dirty="0"/>
              <a:t> = DataGridView1.CurrentRow.Cells.Item(3).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显示性别</a:t>
            </a:r>
          </a:p>
          <a:p>
            <a:r>
              <a:rPr lang="en-US" altLang="zh-CN" sz="1600" dirty="0"/>
              <a:t>    	</a:t>
            </a:r>
            <a:r>
              <a:rPr lang="en-US" altLang="zh-CN" sz="1600" dirty="0" err="1"/>
              <a:t>cbxStuZYM.Text</a:t>
            </a:r>
            <a:r>
              <a:rPr lang="en-US" altLang="zh-CN" sz="1600" dirty="0"/>
              <a:t> = DataGridView1.CurrentRow.Cells.Item(2).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	' </a:t>
            </a:r>
            <a:r>
              <a:rPr lang="zh-CN" altLang="zh-CN" sz="1600" dirty="0"/>
              <a:t>显示专业</a:t>
            </a:r>
          </a:p>
          <a:p>
            <a:r>
              <a:rPr lang="en-US" altLang="zh-CN" sz="1600" dirty="0"/>
              <a:t>    	</a:t>
            </a:r>
            <a:r>
              <a:rPr lang="en-US" altLang="zh-CN" sz="1600" dirty="0" err="1"/>
              <a:t>dtpStuCSSJ.Text</a:t>
            </a:r>
            <a:r>
              <a:rPr lang="en-US" altLang="zh-CN" sz="1600" dirty="0"/>
              <a:t> = DataGridView1.CurrentRow.Cells.Item(4).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显示出生日期</a:t>
            </a:r>
          </a:p>
          <a:p>
            <a:r>
              <a:rPr lang="en-US" altLang="zh-CN" sz="1600" dirty="0"/>
              <a:t>    	</a:t>
            </a:r>
            <a:r>
              <a:rPr lang="en-US" altLang="zh-CN" sz="1600" dirty="0" err="1"/>
              <a:t>txtStuBZ.Text</a:t>
            </a:r>
            <a:r>
              <a:rPr lang="en-US" altLang="zh-CN" sz="1600" dirty="0"/>
              <a:t> = DataGridView1.CurrentRow.Cells.Item(6).</a:t>
            </a:r>
            <a:r>
              <a:rPr lang="en-US" altLang="zh-CN" sz="1600" dirty="0" err="1"/>
              <a:t>Value.ToString</a:t>
            </a:r>
            <a:r>
              <a:rPr lang="en-US" altLang="zh-CN" sz="1600" dirty="0"/>
              <a:t> 	' </a:t>
            </a:r>
            <a:r>
              <a:rPr lang="zh-CN" altLang="zh-CN" sz="1600" dirty="0"/>
              <a:t>显示备注</a:t>
            </a:r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318731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1"/>
            <a:ext cx="525791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56471" y="775749"/>
            <a:ext cx="353814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zh-CN" b="1" dirty="0"/>
              <a:t>（</a:t>
            </a:r>
            <a:r>
              <a:rPr lang="en-US" altLang="zh-CN" b="1" dirty="0"/>
              <a:t>5</a:t>
            </a:r>
            <a:r>
              <a:rPr lang="zh-CN" altLang="zh-CN" b="1" dirty="0"/>
              <a:t>）“查询”按钮的</a:t>
            </a:r>
            <a:r>
              <a:rPr lang="en-US" altLang="zh-CN" b="1" dirty="0"/>
              <a:t>Click</a:t>
            </a:r>
            <a:r>
              <a:rPr lang="zh-CN" altLang="zh-CN" b="1" dirty="0"/>
              <a:t>事件代码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00901" y="1129692"/>
            <a:ext cx="9087108" cy="2707124"/>
          </a:xfrm>
          <a:prstGeom prst="roundRect">
            <a:avLst>
              <a:gd name="adj" fmla="val 8419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Private Sub Button1_Click(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 Handles Button1.Click</a:t>
            </a:r>
            <a:endParaRPr lang="zh-CN" altLang="zh-CN" dirty="0"/>
          </a:p>
          <a:p>
            <a:r>
              <a:rPr lang="en-US" altLang="zh-CN" dirty="0"/>
              <a:t>   	</a:t>
            </a:r>
            <a:r>
              <a:rPr lang="en-US" altLang="zh-CN" dirty="0" err="1"/>
              <a:t>WhereStr</a:t>
            </a:r>
            <a:r>
              <a:rPr lang="en-US" altLang="zh-CN" dirty="0"/>
              <a:t> = ""</a:t>
            </a:r>
            <a:endParaRPr lang="zh-CN" altLang="zh-CN" dirty="0"/>
          </a:p>
          <a:p>
            <a:r>
              <a:rPr lang="en-US" altLang="zh-CN" dirty="0"/>
              <a:t> 	If Trim(</a:t>
            </a:r>
            <a:r>
              <a:rPr lang="en-US" altLang="zh-CN" dirty="0" err="1"/>
              <a:t>TxtXH.Text</a:t>
            </a:r>
            <a:r>
              <a:rPr lang="en-US" altLang="zh-CN" dirty="0"/>
              <a:t>) &lt;&gt; "" Then</a:t>
            </a:r>
            <a:endParaRPr lang="zh-CN" altLang="zh-CN" dirty="0"/>
          </a:p>
          <a:p>
            <a:r>
              <a:rPr lang="en-US" altLang="zh-CN" dirty="0"/>
              <a:t>    		</a:t>
            </a:r>
            <a:r>
              <a:rPr lang="en-US" altLang="zh-CN" dirty="0" err="1"/>
              <a:t>WhereStr</a:t>
            </a:r>
            <a:r>
              <a:rPr lang="en-US" altLang="zh-CN" dirty="0"/>
              <a:t> = " where XH like '" + Trim(</a:t>
            </a:r>
            <a:r>
              <a:rPr lang="en-US" altLang="zh-CN" dirty="0" err="1"/>
              <a:t>TxtXH.Text</a:t>
            </a:r>
            <a:r>
              <a:rPr lang="en-US" altLang="zh-CN" dirty="0"/>
              <a:t>) + "%'"</a:t>
            </a:r>
            <a:endParaRPr lang="zh-CN" altLang="zh-CN" dirty="0"/>
          </a:p>
          <a:p>
            <a:r>
              <a:rPr lang="en-US" altLang="zh-CN" dirty="0"/>
              <a:t>  	End If</a:t>
            </a:r>
            <a:endParaRPr lang="zh-CN" altLang="zh-CN" dirty="0"/>
          </a:p>
          <a:p>
            <a:r>
              <a:rPr lang="en-US" altLang="zh-CN" dirty="0" err="1"/>
              <a:t>objXSTable.Clear</a:t>
            </a:r>
            <a:r>
              <a:rPr lang="en-US" altLang="zh-CN" dirty="0"/>
              <a:t>()                                   	   		</a:t>
            </a:r>
            <a:r>
              <a:rPr lang="en-US" altLang="zh-CN" dirty="0" smtClean="0"/>
              <a:t>' </a:t>
            </a:r>
            <a:r>
              <a:rPr lang="zh-CN" altLang="zh-CN" dirty="0"/>
              <a:t>清空学生表记录</a:t>
            </a:r>
          </a:p>
          <a:p>
            <a:r>
              <a:rPr lang="en-US" altLang="zh-CN" dirty="0"/>
              <a:t>    	</a:t>
            </a:r>
            <a:r>
              <a:rPr lang="en-US" altLang="zh-CN" dirty="0" err="1"/>
              <a:t>bindgridview</a:t>
            </a:r>
            <a:r>
              <a:rPr lang="en-US" altLang="zh-CN" dirty="0"/>
              <a:t>(</a:t>
            </a:r>
            <a:r>
              <a:rPr lang="en-US" altLang="zh-CN" dirty="0" err="1"/>
              <a:t>WhereStr</a:t>
            </a:r>
            <a:r>
              <a:rPr lang="en-US" altLang="zh-CN" dirty="0"/>
              <a:t>)                                  	</a:t>
            </a:r>
            <a:r>
              <a:rPr lang="en-US" altLang="zh-CN" dirty="0" smtClean="0"/>
              <a:t>' </a:t>
            </a:r>
            <a:r>
              <a:rPr lang="zh-CN" altLang="zh-CN" dirty="0"/>
              <a:t>重新填充学生表记录</a:t>
            </a:r>
          </a:p>
          <a:p>
            <a:r>
              <a:rPr lang="en-US" altLang="zh-CN" dirty="0"/>
              <a:t>End Sub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1611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1"/>
            <a:ext cx="525791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7442" y="850605"/>
            <a:ext cx="96862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 fontAlgn="ctr"/>
            <a:r>
              <a:rPr lang="zh-CN" altLang="zh-CN" b="1" dirty="0"/>
              <a:t>（</a:t>
            </a:r>
            <a:r>
              <a:rPr lang="en-US" altLang="zh-CN" b="1" dirty="0"/>
              <a:t>6</a:t>
            </a:r>
            <a:r>
              <a:rPr lang="zh-CN" altLang="zh-CN" b="1" dirty="0"/>
              <a:t>）“添加”按钮的</a:t>
            </a:r>
            <a:r>
              <a:rPr lang="en-US" altLang="zh-CN" b="1" dirty="0"/>
              <a:t>Click</a:t>
            </a:r>
            <a:r>
              <a:rPr lang="zh-CN" altLang="zh-CN" b="1" dirty="0"/>
              <a:t>事件代码</a:t>
            </a:r>
          </a:p>
          <a:p>
            <a:pPr indent="542925" fontAlgn="ctr"/>
            <a:r>
              <a:rPr lang="zh-CN" altLang="zh-CN" dirty="0"/>
              <a:t>在“添加”按钮的</a:t>
            </a:r>
            <a:r>
              <a:rPr lang="en-US" altLang="zh-CN" dirty="0"/>
              <a:t>Click</a:t>
            </a:r>
            <a:r>
              <a:rPr lang="zh-CN" altLang="zh-CN" dirty="0"/>
              <a:t>事件代码中，先弹出“确认”对话框要求用户确认。若确认则创建一个新的记录对象，将用户输入的数据分别填入记录对象相应的字段中，然后再将新记录添加到</a:t>
            </a:r>
            <a:r>
              <a:rPr lang="en-US" altLang="zh-CN" dirty="0" err="1"/>
              <a:t>DataSet</a:t>
            </a:r>
            <a:r>
              <a:rPr lang="zh-CN" altLang="zh-CN" dirty="0"/>
              <a:t>对象的学生表中，最后调用</a:t>
            </a:r>
            <a:r>
              <a:rPr lang="en-US" altLang="zh-CN" dirty="0" err="1"/>
              <a:t>refreshdata</a:t>
            </a:r>
            <a:r>
              <a:rPr lang="zh-CN" altLang="zh-CN" dirty="0"/>
              <a:t>过程写入物理数据库并刷新显示。程序代码如下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24763" y="1989378"/>
            <a:ext cx="8548577" cy="4611826"/>
          </a:xfrm>
          <a:prstGeom prst="roundRect">
            <a:avLst>
              <a:gd name="adj" fmla="val 371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Sub </a:t>
            </a:r>
            <a:r>
              <a:rPr lang="en-US" altLang="zh-CN" sz="1600" dirty="0" err="1"/>
              <a:t>btnAdd_Click</a:t>
            </a:r>
            <a:r>
              <a:rPr lang="en-US" altLang="zh-CN" sz="1600" dirty="0"/>
              <a:t>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				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Handles </a:t>
            </a:r>
            <a:r>
              <a:rPr lang="en-US" altLang="zh-CN" sz="1600" dirty="0" err="1"/>
              <a:t>btnAdd.Click</a:t>
            </a:r>
            <a:endParaRPr lang="zh-CN" altLang="zh-CN" sz="1600" dirty="0"/>
          </a:p>
          <a:p>
            <a:r>
              <a:rPr lang="en-US" altLang="zh-CN" sz="1600" dirty="0"/>
              <a:t>    Dim response As </a:t>
            </a:r>
            <a:r>
              <a:rPr lang="en-US" altLang="zh-CN" sz="1600" dirty="0" err="1"/>
              <a:t>MsgBoxResult</a:t>
            </a:r>
            <a:endParaRPr lang="zh-CN" altLang="zh-CN" sz="1600" dirty="0"/>
          </a:p>
          <a:p>
            <a:r>
              <a:rPr lang="en-US" altLang="zh-CN" sz="1600" dirty="0"/>
              <a:t>    response = </a:t>
            </a:r>
            <a:r>
              <a:rPr lang="en-US" altLang="zh-CN" sz="1600" dirty="0" err="1"/>
              <a:t>MsgBox</a:t>
            </a:r>
            <a:r>
              <a:rPr lang="en-US" altLang="zh-CN" sz="1600" dirty="0"/>
              <a:t>("</a:t>
            </a:r>
            <a:r>
              <a:rPr lang="zh-CN" altLang="zh-CN" sz="1600" dirty="0"/>
              <a:t>确实要添加记录吗？</a:t>
            </a:r>
            <a:r>
              <a:rPr lang="en-US" altLang="zh-CN" sz="1600" dirty="0"/>
              <a:t>", </a:t>
            </a:r>
            <a:r>
              <a:rPr lang="en-US" altLang="zh-CN" sz="1600" dirty="0" err="1"/>
              <a:t>vbOKCancel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vbQuestion</a:t>
            </a:r>
            <a:r>
              <a:rPr lang="en-US" altLang="zh-CN" sz="1600" dirty="0"/>
              <a:t>, "</a:t>
            </a:r>
            <a:r>
              <a:rPr lang="zh-CN" altLang="zh-CN" sz="1600" dirty="0"/>
              <a:t>系统提示</a:t>
            </a:r>
            <a:r>
              <a:rPr lang="en-US" altLang="zh-CN" sz="1600" dirty="0"/>
              <a:t>")</a:t>
            </a:r>
            <a:endParaRPr lang="zh-CN" altLang="zh-CN" sz="1600" dirty="0"/>
          </a:p>
          <a:p>
            <a:r>
              <a:rPr lang="en-US" altLang="zh-CN" sz="1600" dirty="0"/>
              <a:t>    If response = </a:t>
            </a:r>
            <a:r>
              <a:rPr lang="en-US" altLang="zh-CN" sz="1600" dirty="0" err="1"/>
              <a:t>MsgBoxResult.Ok</a:t>
            </a:r>
            <a:r>
              <a:rPr lang="en-US" altLang="zh-CN" sz="1600" dirty="0"/>
              <a:t> Then 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用户选择“确定”</a:t>
            </a:r>
          </a:p>
          <a:p>
            <a:r>
              <a:rPr lang="en-US" altLang="zh-CN" sz="1600" dirty="0"/>
              <a:t>        Dim </a:t>
            </a:r>
            <a:r>
              <a:rPr lang="en-US" altLang="zh-CN" sz="1600" dirty="0" err="1"/>
              <a:t>myRow</a:t>
            </a:r>
            <a:r>
              <a:rPr lang="en-US" altLang="zh-CN" sz="1600" dirty="0"/>
              <a:t> As </a:t>
            </a:r>
            <a:r>
              <a:rPr lang="en-US" altLang="zh-CN" sz="1600" dirty="0" err="1"/>
              <a:t>DataRow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objXSTable.NewRow</a:t>
            </a:r>
            <a:r>
              <a:rPr lang="en-US" altLang="zh-CN" sz="1600" dirty="0"/>
              <a:t>()</a:t>
            </a:r>
            <a:endParaRPr lang="zh-CN" altLang="zh-CN" sz="1600" dirty="0"/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myRow</a:t>
            </a:r>
            <a:r>
              <a:rPr lang="en-US" altLang="zh-CN" sz="1600" dirty="0"/>
              <a:t>("</a:t>
            </a:r>
            <a:r>
              <a:rPr lang="zh-CN" altLang="zh-CN" sz="1600" dirty="0"/>
              <a:t>学号</a:t>
            </a:r>
            <a:r>
              <a:rPr lang="en-US" altLang="zh-CN" sz="1600" dirty="0"/>
              <a:t>") = </a:t>
            </a:r>
            <a:r>
              <a:rPr lang="en-US" altLang="zh-CN" sz="1600" dirty="0" err="1"/>
              <a:t>txtStuXH.Text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myRow</a:t>
            </a:r>
            <a:r>
              <a:rPr lang="en-US" altLang="zh-CN" sz="1600" dirty="0"/>
              <a:t>("</a:t>
            </a:r>
            <a:r>
              <a:rPr lang="zh-CN" altLang="zh-CN" sz="1600" dirty="0"/>
              <a:t>姓名</a:t>
            </a:r>
            <a:r>
              <a:rPr lang="en-US" altLang="zh-CN" sz="1600" dirty="0"/>
              <a:t>") = </a:t>
            </a:r>
            <a:r>
              <a:rPr lang="en-US" altLang="zh-CN" sz="1600" dirty="0" err="1"/>
              <a:t>txtStuXM.Text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myRow</a:t>
            </a:r>
            <a:r>
              <a:rPr lang="en-US" altLang="zh-CN" sz="1600" dirty="0"/>
              <a:t>("ZXF") = </a:t>
            </a:r>
            <a:r>
              <a:rPr lang="en-US" altLang="zh-CN" sz="1600" dirty="0" err="1"/>
              <a:t>txtStuZXF.Text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myRow</a:t>
            </a:r>
            <a:r>
              <a:rPr lang="en-US" altLang="zh-CN" sz="1600" dirty="0"/>
              <a:t>("XB") = </a:t>
            </a:r>
            <a:r>
              <a:rPr lang="en-US" altLang="zh-CN" sz="1600" dirty="0" err="1"/>
              <a:t>cbxStuXB.Text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myRow</a:t>
            </a:r>
            <a:r>
              <a:rPr lang="en-US" altLang="zh-CN" sz="1600" dirty="0"/>
              <a:t>("ZY") = </a:t>
            </a:r>
            <a:r>
              <a:rPr lang="en-US" altLang="zh-CN" sz="1600" dirty="0" err="1"/>
              <a:t>cbxStuZY.Text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myRow</a:t>
            </a:r>
            <a:r>
              <a:rPr lang="en-US" altLang="zh-CN" sz="1600" dirty="0"/>
              <a:t>("BZ") = </a:t>
            </a:r>
            <a:r>
              <a:rPr lang="en-US" altLang="zh-CN" sz="1600" dirty="0" err="1"/>
              <a:t>txtStuBZ.Text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myRow</a:t>
            </a:r>
            <a:r>
              <a:rPr lang="en-US" altLang="zh-CN" sz="1600" dirty="0"/>
              <a:t>("CSSJ") = </a:t>
            </a:r>
            <a:r>
              <a:rPr lang="en-US" altLang="zh-CN" sz="1600" dirty="0" err="1"/>
              <a:t>CDate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dtpStuCSRQ.Text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objXSTable.Rows.Add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myRow</a:t>
            </a:r>
            <a:r>
              <a:rPr lang="en-US" altLang="zh-CN" sz="1600" dirty="0"/>
              <a:t>) 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向学生表添加记录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refreshdata</a:t>
            </a:r>
            <a:r>
              <a:rPr lang="en-US" altLang="zh-CN" sz="1600" dirty="0"/>
              <a:t>() 		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更新并刷新显示</a:t>
            </a:r>
          </a:p>
          <a:p>
            <a:r>
              <a:rPr lang="en-US" altLang="zh-CN" sz="1600" dirty="0"/>
              <a:t>    End If</a:t>
            </a:r>
            <a:endParaRPr lang="zh-CN" altLang="zh-CN" sz="1600" dirty="0"/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280459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1"/>
            <a:ext cx="525791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9340" y="680478"/>
            <a:ext cx="95693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b="1" dirty="0"/>
              <a:t>（</a:t>
            </a:r>
            <a:r>
              <a:rPr lang="en-US" altLang="zh-CN" b="1" dirty="0"/>
              <a:t>7</a:t>
            </a:r>
            <a:r>
              <a:rPr lang="zh-CN" altLang="zh-CN" b="1" dirty="0"/>
              <a:t>）“修改”按钮的</a:t>
            </a:r>
            <a:r>
              <a:rPr lang="en-US" altLang="zh-CN" b="1" dirty="0"/>
              <a:t>Click</a:t>
            </a:r>
            <a:r>
              <a:rPr lang="zh-CN" altLang="zh-CN" b="1" dirty="0"/>
              <a:t>事件代码</a:t>
            </a:r>
          </a:p>
          <a:p>
            <a:pPr indent="446088" fontAlgn="ctr"/>
            <a:r>
              <a:rPr lang="zh-CN" altLang="zh-CN" dirty="0"/>
              <a:t>在“修改”按钮的</a:t>
            </a:r>
            <a:r>
              <a:rPr lang="en-US" altLang="zh-CN" dirty="0"/>
              <a:t>Click</a:t>
            </a:r>
            <a:r>
              <a:rPr lang="zh-CN" altLang="zh-CN" dirty="0"/>
              <a:t>事件代码中，先弹出“确认”对话框要求用户确认。若确认则将使用用户输入的数据对</a:t>
            </a:r>
            <a:r>
              <a:rPr lang="en-US" altLang="zh-CN" dirty="0" err="1"/>
              <a:t>DataSet</a:t>
            </a:r>
            <a:r>
              <a:rPr lang="zh-CN" altLang="zh-CN" dirty="0"/>
              <a:t>学生表的当前记录对象相应的字段分别进行修改，然后再调用</a:t>
            </a:r>
            <a:r>
              <a:rPr lang="en-US" altLang="zh-CN" dirty="0" err="1"/>
              <a:t>refreshdata</a:t>
            </a:r>
            <a:r>
              <a:rPr lang="zh-CN" altLang="zh-CN" dirty="0"/>
              <a:t>过程写入物理数据库并刷新显示。程序代码如下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03498" y="1819251"/>
            <a:ext cx="8750595" cy="4925556"/>
          </a:xfrm>
          <a:prstGeom prst="roundRect">
            <a:avLst>
              <a:gd name="adj" fmla="val 4336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Private Sub </a:t>
            </a:r>
            <a:r>
              <a:rPr lang="en-US" altLang="zh-CN" sz="1400" dirty="0" err="1"/>
              <a:t>btnEdit_Click</a:t>
            </a:r>
            <a:r>
              <a:rPr lang="en-US" altLang="zh-CN" sz="1400" dirty="0"/>
              <a:t>(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sender As </a:t>
            </a:r>
            <a:r>
              <a:rPr lang="en-US" altLang="zh-CN" sz="1400" dirty="0" err="1"/>
              <a:t>System.Object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e As </a:t>
            </a:r>
            <a:r>
              <a:rPr lang="en-US" altLang="zh-CN" sz="1400" dirty="0" err="1"/>
              <a:t>System.EventArgs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				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Handles </a:t>
            </a:r>
            <a:r>
              <a:rPr lang="en-US" altLang="zh-CN" sz="1400" dirty="0" err="1"/>
              <a:t>btnEdit.Click</a:t>
            </a:r>
            <a:endParaRPr lang="zh-CN" altLang="zh-CN" sz="1400" dirty="0"/>
          </a:p>
          <a:p>
            <a:r>
              <a:rPr lang="en-US" altLang="zh-CN" sz="1400" dirty="0"/>
              <a:t>    Dim response As </a:t>
            </a:r>
            <a:r>
              <a:rPr lang="en-US" altLang="zh-CN" sz="1400" dirty="0" err="1"/>
              <a:t>MsgBoxResult</a:t>
            </a:r>
            <a:endParaRPr lang="zh-CN" altLang="zh-CN" sz="1400" dirty="0"/>
          </a:p>
          <a:p>
            <a:r>
              <a:rPr lang="en-US" altLang="zh-CN" sz="1400" dirty="0"/>
              <a:t>    response = </a:t>
            </a:r>
            <a:r>
              <a:rPr lang="en-US" altLang="zh-CN" sz="1400" dirty="0" err="1"/>
              <a:t>MsgBox</a:t>
            </a:r>
            <a:r>
              <a:rPr lang="en-US" altLang="zh-CN" sz="1400" dirty="0"/>
              <a:t>("</a:t>
            </a:r>
            <a:r>
              <a:rPr lang="zh-CN" altLang="zh-CN" sz="1400" dirty="0"/>
              <a:t>确实要修改记录吗？</a:t>
            </a:r>
            <a:r>
              <a:rPr lang="en-US" altLang="zh-CN" sz="1400" dirty="0"/>
              <a:t>", </a:t>
            </a:r>
            <a:r>
              <a:rPr lang="en-US" altLang="zh-CN" sz="1400" dirty="0" err="1"/>
              <a:t>vbOKCancel</a:t>
            </a:r>
            <a:r>
              <a:rPr lang="en-US" altLang="zh-CN" sz="1400" dirty="0"/>
              <a:t> + </a:t>
            </a:r>
            <a:r>
              <a:rPr lang="en-US" altLang="zh-CN" sz="1400" dirty="0" err="1"/>
              <a:t>vbQuestion</a:t>
            </a:r>
            <a:r>
              <a:rPr lang="en-US" altLang="zh-CN" sz="1400" dirty="0"/>
              <a:t>, "</a:t>
            </a:r>
            <a:r>
              <a:rPr lang="zh-CN" altLang="zh-CN" sz="1400" dirty="0"/>
              <a:t>系统提示</a:t>
            </a:r>
            <a:r>
              <a:rPr lang="en-US" altLang="zh-CN" sz="1400" dirty="0"/>
              <a:t>")</a:t>
            </a:r>
            <a:endParaRPr lang="zh-CN" altLang="zh-CN" sz="1400" dirty="0"/>
          </a:p>
          <a:p>
            <a:r>
              <a:rPr lang="en-US" altLang="zh-CN" sz="1400" dirty="0"/>
              <a:t>    If response = </a:t>
            </a:r>
            <a:r>
              <a:rPr lang="en-US" altLang="zh-CN" sz="1400" dirty="0" err="1"/>
              <a:t>MsgBoxResult.Ok</a:t>
            </a:r>
            <a:r>
              <a:rPr lang="en-US" altLang="zh-CN" sz="1400" dirty="0"/>
              <a:t> Then 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用户选择“确定”</a:t>
            </a:r>
          </a:p>
          <a:p>
            <a:r>
              <a:rPr lang="en-US" altLang="zh-CN" sz="1400" dirty="0"/>
              <a:t>        ' </a:t>
            </a:r>
            <a:r>
              <a:rPr lang="zh-CN" altLang="zh-CN" sz="1400" dirty="0"/>
              <a:t>修改学号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objXSTable.Rows.Item</a:t>
            </a:r>
            <a:r>
              <a:rPr lang="en-US" altLang="zh-CN" sz="1400" dirty="0"/>
              <a:t>(DataGridView1.CurrentRow.Index).Item(0) = </a:t>
            </a:r>
            <a:r>
              <a:rPr lang="en-US" altLang="zh-CN" sz="1400" dirty="0" err="1"/>
              <a:t>txtStuXH.Text</a:t>
            </a:r>
            <a:endParaRPr lang="zh-CN" altLang="zh-CN" sz="1400" dirty="0"/>
          </a:p>
          <a:p>
            <a:r>
              <a:rPr lang="en-US" altLang="zh-CN" sz="1400" dirty="0"/>
              <a:t>        ' </a:t>
            </a:r>
            <a:r>
              <a:rPr lang="zh-CN" altLang="zh-CN" sz="1400" dirty="0"/>
              <a:t>修改姓名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objXSTable.Rows.Item</a:t>
            </a:r>
            <a:r>
              <a:rPr lang="en-US" altLang="zh-CN" sz="1400" dirty="0"/>
              <a:t>(DataGridView1.CurrentRow.Index).Item(1) = </a:t>
            </a:r>
            <a:r>
              <a:rPr lang="en-US" altLang="zh-CN" sz="1400" dirty="0" err="1"/>
              <a:t>txtStuXM.Text</a:t>
            </a:r>
            <a:endParaRPr lang="zh-CN" altLang="zh-CN" sz="1400" dirty="0"/>
          </a:p>
          <a:p>
            <a:r>
              <a:rPr lang="en-US" altLang="zh-CN" sz="1400" dirty="0"/>
              <a:t>        ' </a:t>
            </a:r>
            <a:r>
              <a:rPr lang="zh-CN" altLang="zh-CN" sz="1400" dirty="0"/>
              <a:t>修改总学分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objXSTable.Rows.Item</a:t>
            </a:r>
            <a:r>
              <a:rPr lang="en-US" altLang="zh-CN" sz="1400" dirty="0"/>
              <a:t>(DataGridView1.CurrentRow.Index).Item(5) = </a:t>
            </a:r>
            <a:r>
              <a:rPr lang="en-US" altLang="zh-CN" sz="1400" dirty="0" err="1"/>
              <a:t>txtStuZXF.Text</a:t>
            </a:r>
            <a:endParaRPr lang="zh-CN" altLang="zh-CN" sz="1400" dirty="0"/>
          </a:p>
          <a:p>
            <a:r>
              <a:rPr lang="en-US" altLang="zh-CN" sz="1400" dirty="0"/>
              <a:t>        ' </a:t>
            </a:r>
            <a:r>
              <a:rPr lang="zh-CN" altLang="zh-CN" sz="1400" dirty="0"/>
              <a:t>修改性别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objXSTable.Rows.Item</a:t>
            </a:r>
            <a:r>
              <a:rPr lang="en-US" altLang="zh-CN" sz="1400" dirty="0"/>
              <a:t>(DataGridView1.CurrentRow.Index).Item(3) = </a:t>
            </a:r>
            <a:r>
              <a:rPr lang="en-US" altLang="zh-CN" sz="1400" dirty="0" err="1"/>
              <a:t>cbxStuXB.Text</a:t>
            </a:r>
            <a:endParaRPr lang="zh-CN" altLang="zh-CN" sz="1400" dirty="0"/>
          </a:p>
          <a:p>
            <a:r>
              <a:rPr lang="en-US" altLang="zh-CN" sz="1400" dirty="0"/>
              <a:t>        ' </a:t>
            </a:r>
            <a:r>
              <a:rPr lang="zh-CN" altLang="zh-CN" sz="1400" dirty="0"/>
              <a:t>修改专业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objXSTable.Rows.Item</a:t>
            </a:r>
            <a:r>
              <a:rPr lang="en-US" altLang="zh-CN" sz="1400" dirty="0"/>
              <a:t>(DataGridView1.CurrentRow.Index).Item(2) = </a:t>
            </a:r>
            <a:r>
              <a:rPr lang="en-US" altLang="zh-CN" sz="1400" dirty="0" err="1"/>
              <a:t>cbxStuZY.Text</a:t>
            </a:r>
            <a:endParaRPr lang="zh-CN" altLang="zh-CN" sz="1400" dirty="0"/>
          </a:p>
          <a:p>
            <a:r>
              <a:rPr lang="en-US" altLang="zh-CN" sz="1400" dirty="0"/>
              <a:t>        ' </a:t>
            </a:r>
            <a:r>
              <a:rPr lang="zh-CN" altLang="zh-CN" sz="1400" dirty="0"/>
              <a:t>修改出生日期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objXSTable.Rows.Item</a:t>
            </a:r>
            <a:r>
              <a:rPr lang="en-US" altLang="zh-CN" sz="1400" dirty="0"/>
              <a:t>(DataGridView1.CurrentRow.Index).Item(4) = </a:t>
            </a:r>
            <a:r>
              <a:rPr lang="en-US" altLang="zh-CN" sz="1400" dirty="0" err="1"/>
              <a:t>dtpStuCSRQ.Text</a:t>
            </a:r>
            <a:endParaRPr lang="zh-CN" altLang="zh-CN" sz="1400" dirty="0"/>
          </a:p>
          <a:p>
            <a:r>
              <a:rPr lang="en-US" altLang="zh-CN" sz="1400" dirty="0"/>
              <a:t>        ' </a:t>
            </a:r>
            <a:r>
              <a:rPr lang="zh-CN" altLang="zh-CN" sz="1400" dirty="0"/>
              <a:t>修改备注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objXSTable.Rows.Item</a:t>
            </a:r>
            <a:r>
              <a:rPr lang="en-US" altLang="zh-CN" sz="1400" dirty="0"/>
              <a:t>(DataGridView1.CurrentRow.Index).Item(6) = </a:t>
            </a:r>
            <a:r>
              <a:rPr lang="en-US" altLang="zh-CN" sz="1400" dirty="0" err="1"/>
              <a:t>txtStuBZ.Text</a:t>
            </a:r>
            <a:endParaRPr lang="zh-CN" altLang="zh-CN" sz="1400" dirty="0"/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refreshdata</a:t>
            </a:r>
            <a:r>
              <a:rPr lang="en-US" altLang="zh-CN" sz="1400" dirty="0"/>
              <a:t>() 		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更新并刷新显示</a:t>
            </a:r>
          </a:p>
          <a:p>
            <a:r>
              <a:rPr lang="en-US" altLang="zh-CN" sz="1400" dirty="0"/>
              <a:t>    End If</a:t>
            </a:r>
            <a:endParaRPr lang="zh-CN" altLang="zh-CN" sz="1400" dirty="0"/>
          </a:p>
          <a:p>
            <a:r>
              <a:rPr lang="en-US" altLang="zh-CN" sz="1400" dirty="0"/>
              <a:t>End </a:t>
            </a:r>
            <a:r>
              <a:rPr lang="en-US" altLang="zh-CN" sz="1400" dirty="0" smtClean="0"/>
              <a:t>Sub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84995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251944" y="3307098"/>
            <a:ext cx="4218327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创建</a:t>
            </a:r>
            <a:r>
              <a:rPr lang="en-US" altLang="zh-CN" sz="3600" b="1" dirty="0">
                <a:solidFill>
                  <a:schemeClr val="bg1"/>
                </a:solidFill>
              </a:rPr>
              <a:t>Access</a:t>
            </a:r>
            <a:r>
              <a:rPr lang="zh-CN" altLang="zh-CN" sz="3600" b="1" dirty="0">
                <a:solidFill>
                  <a:schemeClr val="bg1"/>
                </a:solidFill>
              </a:rPr>
              <a:t>数据库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8954" y="1075608"/>
            <a:ext cx="4704757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9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数据库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419380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1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1"/>
            <a:ext cx="525791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用</a:t>
            </a:r>
            <a:r>
              <a:rPr lang="en-US" altLang="zh-CN" dirty="0" err="1"/>
              <a:t>DataAdapter</a:t>
            </a:r>
            <a:r>
              <a:rPr lang="zh-CN" altLang="zh-CN" dirty="0"/>
              <a:t>对象更新数据库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9972" y="829340"/>
            <a:ext cx="96118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b="1" dirty="0"/>
              <a:t>（</a:t>
            </a:r>
            <a:r>
              <a:rPr lang="en-US" altLang="zh-CN" b="1" dirty="0"/>
              <a:t>8</a:t>
            </a:r>
            <a:r>
              <a:rPr lang="zh-CN" altLang="zh-CN" b="1" dirty="0"/>
              <a:t>）删除”按钮的</a:t>
            </a:r>
            <a:r>
              <a:rPr lang="en-US" altLang="zh-CN" b="1" dirty="0"/>
              <a:t>Click</a:t>
            </a:r>
            <a:r>
              <a:rPr lang="zh-CN" altLang="zh-CN" b="1" dirty="0"/>
              <a:t>事件代码</a:t>
            </a:r>
          </a:p>
          <a:p>
            <a:pPr indent="446088" fontAlgn="ctr"/>
            <a:r>
              <a:rPr lang="zh-CN" altLang="zh-CN" dirty="0"/>
              <a:t>在“删除”按钮的</a:t>
            </a:r>
            <a:r>
              <a:rPr lang="en-US" altLang="zh-CN" dirty="0"/>
              <a:t>Click</a:t>
            </a:r>
            <a:r>
              <a:rPr lang="zh-CN" altLang="zh-CN" dirty="0"/>
              <a:t>事件代码中，先弹出“确认”对话框要求用户确认。若确认则将用户选择的</a:t>
            </a:r>
            <a:r>
              <a:rPr lang="en-US" altLang="zh-CN" dirty="0" err="1"/>
              <a:t>DataSet</a:t>
            </a:r>
            <a:r>
              <a:rPr lang="zh-CN" altLang="zh-CN" dirty="0"/>
              <a:t>学生表中的当前记录删除，然后再调用</a:t>
            </a:r>
            <a:r>
              <a:rPr lang="en-US" altLang="zh-CN" dirty="0" err="1"/>
              <a:t>refreshdata</a:t>
            </a:r>
            <a:r>
              <a:rPr lang="zh-CN" altLang="zh-CN" dirty="0"/>
              <a:t>过程写入物理数据库并刷新显示。程序代码如下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94884" y="2052084"/>
            <a:ext cx="8272130" cy="2707124"/>
          </a:xfrm>
          <a:prstGeom prst="roundRect">
            <a:avLst>
              <a:gd name="adj" fmla="val 724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</a:t>
            </a:r>
            <a:r>
              <a:rPr lang="en-US" altLang="zh-CN" dirty="0" err="1"/>
              <a:t>btnDelete_Click</a:t>
            </a:r>
            <a:r>
              <a:rPr lang="en-US" altLang="zh-CN" dirty="0"/>
              <a:t>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</a:t>
            </a:r>
            <a:r>
              <a:rPr lang="en-US" altLang="zh-CN" dirty="0" smtClean="0"/>
              <a:t>Handles </a:t>
            </a:r>
            <a:r>
              <a:rPr lang="en-US" altLang="zh-CN" dirty="0" err="1"/>
              <a:t>btnDelete.Click</a:t>
            </a:r>
            <a:endParaRPr lang="zh-CN" altLang="zh-CN" dirty="0"/>
          </a:p>
          <a:p>
            <a:r>
              <a:rPr lang="en-US" altLang="zh-CN" dirty="0"/>
              <a:t>    Dim response As </a:t>
            </a:r>
            <a:r>
              <a:rPr lang="en-US" altLang="zh-CN" dirty="0" err="1"/>
              <a:t>MsgBoxResult</a:t>
            </a:r>
            <a:endParaRPr lang="zh-CN" altLang="zh-CN" dirty="0"/>
          </a:p>
          <a:p>
            <a:r>
              <a:rPr lang="en-US" altLang="zh-CN" dirty="0"/>
              <a:t>    response = </a:t>
            </a:r>
            <a:r>
              <a:rPr lang="en-US" altLang="zh-CN" dirty="0" err="1"/>
              <a:t>MsgBox</a:t>
            </a:r>
            <a:r>
              <a:rPr lang="en-US" altLang="zh-CN" dirty="0"/>
              <a:t>("</a:t>
            </a:r>
            <a:r>
              <a:rPr lang="zh-CN" altLang="zh-CN" dirty="0"/>
              <a:t>确实要删除记录吗？</a:t>
            </a:r>
            <a:r>
              <a:rPr lang="en-US" altLang="zh-CN" dirty="0"/>
              <a:t>", </a:t>
            </a:r>
            <a:r>
              <a:rPr lang="en-US" altLang="zh-CN" dirty="0" err="1"/>
              <a:t>vbOKCancel</a:t>
            </a:r>
            <a:r>
              <a:rPr lang="en-US" altLang="zh-CN" dirty="0"/>
              <a:t> + </a:t>
            </a:r>
            <a:r>
              <a:rPr lang="en-US" altLang="zh-CN" dirty="0" err="1"/>
              <a:t>vbQuestion</a:t>
            </a:r>
            <a:r>
              <a:rPr lang="en-US" altLang="zh-CN" dirty="0"/>
              <a:t>, "</a:t>
            </a:r>
            <a:r>
              <a:rPr lang="zh-CN" altLang="zh-CN" dirty="0"/>
              <a:t>系统提示</a:t>
            </a:r>
            <a:r>
              <a:rPr lang="en-US" altLang="zh-CN" dirty="0"/>
              <a:t>")</a:t>
            </a:r>
            <a:endParaRPr lang="zh-CN" altLang="zh-CN" dirty="0"/>
          </a:p>
          <a:p>
            <a:r>
              <a:rPr lang="en-US" altLang="zh-CN" dirty="0"/>
              <a:t>    If response = </a:t>
            </a:r>
            <a:r>
              <a:rPr lang="en-US" altLang="zh-CN" dirty="0" err="1"/>
              <a:t>MsgBoxResult.Ok</a:t>
            </a:r>
            <a:r>
              <a:rPr lang="en-US" altLang="zh-CN" dirty="0"/>
              <a:t> Then 			</a:t>
            </a:r>
            <a:r>
              <a:rPr lang="en-US" altLang="zh-CN" dirty="0" smtClean="0"/>
              <a:t>' </a:t>
            </a:r>
            <a:r>
              <a:rPr lang="zh-CN" altLang="zh-CN" dirty="0"/>
              <a:t>用户选择“确定”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objXSTable.Rows.Item</a:t>
            </a:r>
            <a:r>
              <a:rPr lang="en-US" altLang="zh-CN" dirty="0"/>
              <a:t>(DataGridView1.CurrentRow.Index).Delete() 	' </a:t>
            </a:r>
            <a:r>
              <a:rPr lang="zh-CN" altLang="zh-CN" dirty="0"/>
              <a:t>删除当前记录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refreshdata</a:t>
            </a:r>
            <a:r>
              <a:rPr lang="en-US" altLang="zh-CN" dirty="0"/>
              <a:t>() 					</a:t>
            </a:r>
            <a:r>
              <a:rPr lang="en-US" altLang="zh-CN" dirty="0" smtClean="0"/>
              <a:t>' </a:t>
            </a:r>
            <a:r>
              <a:rPr lang="zh-CN" altLang="zh-CN" dirty="0"/>
              <a:t>更新并刷新显示</a:t>
            </a:r>
          </a:p>
          <a:p>
            <a:r>
              <a:rPr lang="en-US" altLang="zh-CN" dirty="0"/>
              <a:t>    End If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6209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551899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92" tIns="59896" rIns="119792" bIns="59896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404562" y="2924314"/>
            <a:ext cx="9075358" cy="978770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45" tIns="30323" rIns="60645" bIns="30323">
            <a:spAutoFit/>
          </a:bodyPr>
          <a:lstStyle/>
          <a:p>
            <a:pPr algn="ctr"/>
            <a:r>
              <a:rPr lang="zh-CN" altLang="en-US" sz="5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演示完毕，感谢您的聆听</a:t>
            </a:r>
          </a:p>
        </p:txBody>
      </p:sp>
    </p:spTree>
    <p:extLst>
      <p:ext uri="{BB962C8B-B14F-4D97-AF65-F5344CB8AC3E}">
        <p14:creationId xmlns:p14="http://schemas.microsoft.com/office/powerpoint/2010/main" val="41844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5818" y="2692563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创建数据库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28229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00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9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00B0F0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</TotalTime>
  <Words>6030</Words>
  <Application>Microsoft Office PowerPoint</Application>
  <PresentationFormat>自定义</PresentationFormat>
  <Paragraphs>619</Paragraphs>
  <Slides>81</Slides>
  <Notes>0</Notes>
  <HiddenSlides>0</HiddenSlides>
  <MMClips>4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User</cp:lastModifiedBy>
  <cp:revision>44</cp:revision>
  <dcterms:created xsi:type="dcterms:W3CDTF">2016-11-17T11:20:58Z</dcterms:created>
  <dcterms:modified xsi:type="dcterms:W3CDTF">2018-06-11T07:11:19Z</dcterms:modified>
</cp:coreProperties>
</file>